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40"/>
  </p:notesMasterIdLst>
  <p:sldIdLst>
    <p:sldId id="293" r:id="rId5"/>
    <p:sldId id="290" r:id="rId6"/>
    <p:sldId id="263" r:id="rId7"/>
    <p:sldId id="259" r:id="rId8"/>
    <p:sldId id="260" r:id="rId9"/>
    <p:sldId id="261" r:id="rId10"/>
    <p:sldId id="262" r:id="rId11"/>
    <p:sldId id="264" r:id="rId12"/>
    <p:sldId id="265" r:id="rId13"/>
    <p:sldId id="266" r:id="rId14"/>
    <p:sldId id="267" r:id="rId15"/>
    <p:sldId id="268" r:id="rId16"/>
    <p:sldId id="269" r:id="rId17"/>
    <p:sldId id="270" r:id="rId18"/>
    <p:sldId id="271" r:id="rId19"/>
    <p:sldId id="272" r:id="rId20"/>
    <p:sldId id="274" r:id="rId21"/>
    <p:sldId id="275" r:id="rId22"/>
    <p:sldId id="273"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91" r:id="rId36"/>
    <p:sldId id="288" r:id="rId37"/>
    <p:sldId id="292"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4AC97-EB5A-419F-8745-544AEE490DE9}" type="datetimeFigureOut">
              <a:rPr lang="en-US" smtClean="0"/>
              <a:t>04/27/2023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D1EFA-CF5F-4B4E-9CCB-A9802CAB5578}" type="slidenum">
              <a:rPr lang="en-US" smtClean="0"/>
              <a:t>‹#›</a:t>
            </a:fld>
            <a:endParaRPr lang="en-US"/>
          </a:p>
        </p:txBody>
      </p:sp>
    </p:spTree>
    <p:extLst>
      <p:ext uri="{BB962C8B-B14F-4D97-AF65-F5344CB8AC3E}">
        <p14:creationId xmlns:p14="http://schemas.microsoft.com/office/powerpoint/2010/main" val="2583066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 Warnings, Errors, something all Sys Admins have to deal with as part of the there role.</a:t>
            </a:r>
          </a:p>
        </p:txBody>
      </p:sp>
      <p:sp>
        <p:nvSpPr>
          <p:cNvPr id="4" name="Slide Number Placeholder 3"/>
          <p:cNvSpPr>
            <a:spLocks noGrp="1"/>
          </p:cNvSpPr>
          <p:nvPr>
            <p:ph type="sldNum" sz="quarter" idx="5"/>
          </p:nvPr>
        </p:nvSpPr>
        <p:spPr/>
        <p:txBody>
          <a:bodyPr/>
          <a:lstStyle/>
          <a:p>
            <a:fld id="{67DD1EFA-CF5F-4B4E-9CCB-A9802CAB5578}" type="slidenum">
              <a:rPr lang="en-US" smtClean="0"/>
              <a:t>1</a:t>
            </a:fld>
            <a:endParaRPr lang="en-US"/>
          </a:p>
        </p:txBody>
      </p:sp>
    </p:spTree>
    <p:extLst>
      <p:ext uri="{BB962C8B-B14F-4D97-AF65-F5344CB8AC3E}">
        <p14:creationId xmlns:p14="http://schemas.microsoft.com/office/powerpoint/2010/main" val="1650782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folder for PowerShell version 7.x.</a:t>
            </a:r>
          </a:p>
        </p:txBody>
      </p:sp>
      <p:sp>
        <p:nvSpPr>
          <p:cNvPr id="4" name="Slide Number Placeholder 3"/>
          <p:cNvSpPr>
            <a:spLocks noGrp="1"/>
          </p:cNvSpPr>
          <p:nvPr>
            <p:ph type="sldNum" sz="quarter" idx="5"/>
          </p:nvPr>
        </p:nvSpPr>
        <p:spPr/>
        <p:txBody>
          <a:bodyPr/>
          <a:lstStyle/>
          <a:p>
            <a:fld id="{67DD1EFA-CF5F-4B4E-9CCB-A9802CAB5578}" type="slidenum">
              <a:rPr lang="en-US" smtClean="0"/>
              <a:t>19</a:t>
            </a:fld>
            <a:endParaRPr lang="en-US"/>
          </a:p>
        </p:txBody>
      </p:sp>
    </p:spTree>
    <p:extLst>
      <p:ext uri="{BB962C8B-B14F-4D97-AF65-F5344CB8AC3E}">
        <p14:creationId xmlns:p14="http://schemas.microsoft.com/office/powerpoint/2010/main" val="42111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LynxGate</a:t>
            </a:r>
            <a:r>
              <a:rPr lang="en-US" dirty="0"/>
              <a:t> Demo and </a:t>
            </a:r>
            <a:r>
              <a:rPr lang="en-US" dirty="0" err="1"/>
              <a:t>LynxGate</a:t>
            </a:r>
            <a:r>
              <a:rPr lang="en-US" dirty="0"/>
              <a:t> Top Demo</a:t>
            </a:r>
          </a:p>
        </p:txBody>
      </p:sp>
      <p:sp>
        <p:nvSpPr>
          <p:cNvPr id="4" name="Slide Number Placeholder 3"/>
          <p:cNvSpPr>
            <a:spLocks noGrp="1"/>
          </p:cNvSpPr>
          <p:nvPr>
            <p:ph type="sldNum" sz="quarter" idx="5"/>
          </p:nvPr>
        </p:nvSpPr>
        <p:spPr/>
        <p:txBody>
          <a:bodyPr/>
          <a:lstStyle/>
          <a:p>
            <a:fld id="{67DD1EFA-CF5F-4B4E-9CCB-A9802CAB5578}" type="slidenum">
              <a:rPr lang="en-US" smtClean="0"/>
              <a:t>33</a:t>
            </a:fld>
            <a:endParaRPr lang="en-US"/>
          </a:p>
        </p:txBody>
      </p:sp>
    </p:spTree>
    <p:extLst>
      <p:ext uri="{BB962C8B-B14F-4D97-AF65-F5344CB8AC3E}">
        <p14:creationId xmlns:p14="http://schemas.microsoft.com/office/powerpoint/2010/main" val="82220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organization of functions and easier to test.</a:t>
            </a:r>
          </a:p>
          <a:p>
            <a:endParaRPr lang="en-US" dirty="0"/>
          </a:p>
          <a:p>
            <a:r>
              <a:rPr lang="en-US" dirty="0"/>
              <a:t>May be better to go directly to source to get data rather than using some other tool.</a:t>
            </a:r>
          </a:p>
        </p:txBody>
      </p:sp>
      <p:sp>
        <p:nvSpPr>
          <p:cNvPr id="4" name="Slide Number Placeholder 3"/>
          <p:cNvSpPr>
            <a:spLocks noGrp="1"/>
          </p:cNvSpPr>
          <p:nvPr>
            <p:ph type="sldNum" sz="quarter" idx="5"/>
          </p:nvPr>
        </p:nvSpPr>
        <p:spPr/>
        <p:txBody>
          <a:bodyPr/>
          <a:lstStyle/>
          <a:p>
            <a:fld id="{67DD1EFA-CF5F-4B4E-9CCB-A9802CAB5578}" type="slidenum">
              <a:rPr lang="en-US" smtClean="0"/>
              <a:t>34</a:t>
            </a:fld>
            <a:endParaRPr lang="en-US"/>
          </a:p>
        </p:txBody>
      </p:sp>
    </p:spTree>
    <p:extLst>
      <p:ext uri="{BB962C8B-B14F-4D97-AF65-F5344CB8AC3E}">
        <p14:creationId xmlns:p14="http://schemas.microsoft.com/office/powerpoint/2010/main" val="277848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exceptions, and warnings, something every Systems administrator deals with daily.  In fact, one evening while I was performing my </a:t>
            </a:r>
            <a:r>
              <a:rPr lang="en-US" dirty="0" err="1"/>
              <a:t>oncall</a:t>
            </a:r>
            <a:r>
              <a:rPr lang="en-US" dirty="0"/>
              <a:t> duties of manually logging on to an application that keeps track of ATM Transactions, the queue was well over the 150 transaction threshold, luckily at that time, we were performing an upgrade, which was causing the queue to back up temporarily until the upgrade completes.</a:t>
            </a:r>
          </a:p>
        </p:txBody>
      </p:sp>
      <p:sp>
        <p:nvSpPr>
          <p:cNvPr id="4" name="Slide Number Placeholder 3"/>
          <p:cNvSpPr>
            <a:spLocks noGrp="1"/>
          </p:cNvSpPr>
          <p:nvPr>
            <p:ph type="sldNum" sz="quarter" idx="5"/>
          </p:nvPr>
        </p:nvSpPr>
        <p:spPr/>
        <p:txBody>
          <a:bodyPr/>
          <a:lstStyle/>
          <a:p>
            <a:fld id="{67DD1EFA-CF5F-4B4E-9CCB-A9802CAB5578}" type="slidenum">
              <a:rPr lang="en-US" smtClean="0"/>
              <a:t>2</a:t>
            </a:fld>
            <a:endParaRPr lang="en-US"/>
          </a:p>
        </p:txBody>
      </p:sp>
    </p:spTree>
    <p:extLst>
      <p:ext uri="{BB962C8B-B14F-4D97-AF65-F5344CB8AC3E}">
        <p14:creationId xmlns:p14="http://schemas.microsoft.com/office/powerpoint/2010/main" val="2379347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you care and what benefit would you get from this?</a:t>
            </a:r>
          </a:p>
          <a:p>
            <a:endParaRPr lang="en-US" dirty="0"/>
          </a:p>
          <a:p>
            <a:r>
              <a:rPr lang="en-US" dirty="0"/>
              <a:t>You can look at the techniques I used at the company that I work for to solve a problem.  This may not be the best option, I’m just providing an alternative option to the many tools you may already have available.</a:t>
            </a:r>
          </a:p>
          <a:p>
            <a:endParaRPr lang="en-US" dirty="0"/>
          </a:p>
          <a:p>
            <a:r>
              <a:rPr lang="en-US" dirty="0"/>
              <a:t>PowerShell 5.1/7.3</a:t>
            </a:r>
          </a:p>
        </p:txBody>
      </p:sp>
      <p:sp>
        <p:nvSpPr>
          <p:cNvPr id="4" name="Slide Number Placeholder 3"/>
          <p:cNvSpPr>
            <a:spLocks noGrp="1"/>
          </p:cNvSpPr>
          <p:nvPr>
            <p:ph type="sldNum" sz="quarter" idx="5"/>
          </p:nvPr>
        </p:nvSpPr>
        <p:spPr/>
        <p:txBody>
          <a:bodyPr/>
          <a:lstStyle/>
          <a:p>
            <a:fld id="{67DD1EFA-CF5F-4B4E-9CCB-A9802CAB5578}" type="slidenum">
              <a:rPr lang="en-US" smtClean="0"/>
              <a:t>3</a:t>
            </a:fld>
            <a:endParaRPr lang="en-US"/>
          </a:p>
        </p:txBody>
      </p:sp>
    </p:spTree>
    <p:extLst>
      <p:ext uri="{BB962C8B-B14F-4D97-AF65-F5344CB8AC3E}">
        <p14:creationId xmlns:p14="http://schemas.microsoft.com/office/powerpoint/2010/main" val="277955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Wars Fan, so you may see some references to Star Wars.</a:t>
            </a:r>
          </a:p>
        </p:txBody>
      </p:sp>
      <p:sp>
        <p:nvSpPr>
          <p:cNvPr id="4" name="Slide Number Placeholder 3"/>
          <p:cNvSpPr>
            <a:spLocks noGrp="1"/>
          </p:cNvSpPr>
          <p:nvPr>
            <p:ph type="sldNum" sz="quarter" idx="5"/>
          </p:nvPr>
        </p:nvSpPr>
        <p:spPr/>
        <p:txBody>
          <a:bodyPr/>
          <a:lstStyle/>
          <a:p>
            <a:fld id="{67DD1EFA-CF5F-4B4E-9CCB-A9802CAB5578}" type="slidenum">
              <a:rPr lang="en-US" smtClean="0"/>
              <a:t>5</a:t>
            </a:fld>
            <a:endParaRPr lang="en-US"/>
          </a:p>
        </p:txBody>
      </p:sp>
    </p:spTree>
    <p:extLst>
      <p:ext uri="{BB962C8B-B14F-4D97-AF65-F5344CB8AC3E}">
        <p14:creationId xmlns:p14="http://schemas.microsoft.com/office/powerpoint/2010/main" val="102691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also like to recognize my employer since they so </a:t>
            </a:r>
            <a:r>
              <a:rPr lang="en-US" dirty="0" err="1"/>
              <a:t>gaceously</a:t>
            </a:r>
            <a:r>
              <a:rPr lang="en-US" dirty="0"/>
              <a:t> help pay for my way to this conference.</a:t>
            </a:r>
          </a:p>
        </p:txBody>
      </p:sp>
      <p:sp>
        <p:nvSpPr>
          <p:cNvPr id="4" name="Slide Number Placeholder 3"/>
          <p:cNvSpPr>
            <a:spLocks noGrp="1"/>
          </p:cNvSpPr>
          <p:nvPr>
            <p:ph type="sldNum" sz="quarter" idx="5"/>
          </p:nvPr>
        </p:nvSpPr>
        <p:spPr/>
        <p:txBody>
          <a:bodyPr/>
          <a:lstStyle/>
          <a:p>
            <a:fld id="{67DD1EFA-CF5F-4B4E-9CCB-A9802CAB5578}" type="slidenum">
              <a:rPr lang="en-US" smtClean="0"/>
              <a:t>7</a:t>
            </a:fld>
            <a:endParaRPr lang="en-US"/>
          </a:p>
        </p:txBody>
      </p:sp>
    </p:spTree>
    <p:extLst>
      <p:ext uri="{BB962C8B-B14F-4D97-AF65-F5344CB8AC3E}">
        <p14:creationId xmlns:p14="http://schemas.microsoft.com/office/powerpoint/2010/main" val="1022488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Administrator where’s many hats.  One task we perform is monitoring, what if we need specific data from database to determine if there is an issue.</a:t>
            </a:r>
          </a:p>
        </p:txBody>
      </p:sp>
      <p:sp>
        <p:nvSpPr>
          <p:cNvPr id="4" name="Slide Number Placeholder 3"/>
          <p:cNvSpPr>
            <a:spLocks noGrp="1"/>
          </p:cNvSpPr>
          <p:nvPr>
            <p:ph type="sldNum" sz="quarter" idx="5"/>
          </p:nvPr>
        </p:nvSpPr>
        <p:spPr/>
        <p:txBody>
          <a:bodyPr/>
          <a:lstStyle/>
          <a:p>
            <a:fld id="{67DD1EFA-CF5F-4B4E-9CCB-A9802CAB5578}" type="slidenum">
              <a:rPr lang="en-US" smtClean="0"/>
              <a:t>8</a:t>
            </a:fld>
            <a:endParaRPr lang="en-US"/>
          </a:p>
        </p:txBody>
      </p:sp>
    </p:spTree>
    <p:extLst>
      <p:ext uri="{BB962C8B-B14F-4D97-AF65-F5344CB8AC3E}">
        <p14:creationId xmlns:p14="http://schemas.microsoft.com/office/powerpoint/2010/main" val="1135694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Redacted some fields for security reasons.</a:t>
            </a:r>
          </a:p>
          <a:p>
            <a:r>
              <a:rPr lang="en-US" dirty="0"/>
              <a:t>Service Account – Password Never Expires, Read permissions to database table.</a:t>
            </a:r>
          </a:p>
        </p:txBody>
      </p:sp>
      <p:sp>
        <p:nvSpPr>
          <p:cNvPr id="4" name="Slide Number Placeholder 3"/>
          <p:cNvSpPr>
            <a:spLocks noGrp="1"/>
          </p:cNvSpPr>
          <p:nvPr>
            <p:ph type="sldNum" sz="quarter" idx="5"/>
          </p:nvPr>
        </p:nvSpPr>
        <p:spPr/>
        <p:txBody>
          <a:bodyPr/>
          <a:lstStyle/>
          <a:p>
            <a:fld id="{67DD1EFA-CF5F-4B4E-9CCB-A9802CAB5578}" type="slidenum">
              <a:rPr lang="en-US" smtClean="0"/>
              <a:t>15</a:t>
            </a:fld>
            <a:endParaRPr lang="en-US"/>
          </a:p>
        </p:txBody>
      </p:sp>
    </p:spTree>
    <p:extLst>
      <p:ext uri="{BB962C8B-B14F-4D97-AF65-F5344CB8AC3E}">
        <p14:creationId xmlns:p14="http://schemas.microsoft.com/office/powerpoint/2010/main" val="1231192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Logon Format</a:t>
            </a:r>
          </a:p>
          <a:p>
            <a:r>
              <a:rPr lang="en-US" dirty="0"/>
              <a:t>Old logon format = 20 characters</a:t>
            </a:r>
          </a:p>
        </p:txBody>
      </p:sp>
      <p:sp>
        <p:nvSpPr>
          <p:cNvPr id="4" name="Slide Number Placeholder 3"/>
          <p:cNvSpPr>
            <a:spLocks noGrp="1"/>
          </p:cNvSpPr>
          <p:nvPr>
            <p:ph type="sldNum" sz="quarter" idx="5"/>
          </p:nvPr>
        </p:nvSpPr>
        <p:spPr/>
        <p:txBody>
          <a:bodyPr/>
          <a:lstStyle/>
          <a:p>
            <a:fld id="{67DD1EFA-CF5F-4B4E-9CCB-A9802CAB5578}" type="slidenum">
              <a:rPr lang="en-US" smtClean="0"/>
              <a:t>16</a:t>
            </a:fld>
            <a:endParaRPr lang="en-US"/>
          </a:p>
        </p:txBody>
      </p:sp>
    </p:spTree>
    <p:extLst>
      <p:ext uri="{BB962C8B-B14F-4D97-AF65-F5344CB8AC3E}">
        <p14:creationId xmlns:p14="http://schemas.microsoft.com/office/powerpoint/2010/main" val="171154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of used splatting.</a:t>
            </a:r>
          </a:p>
        </p:txBody>
      </p:sp>
      <p:sp>
        <p:nvSpPr>
          <p:cNvPr id="4" name="Slide Number Placeholder 3"/>
          <p:cNvSpPr>
            <a:spLocks noGrp="1"/>
          </p:cNvSpPr>
          <p:nvPr>
            <p:ph type="sldNum" sz="quarter" idx="5"/>
          </p:nvPr>
        </p:nvSpPr>
        <p:spPr/>
        <p:txBody>
          <a:bodyPr/>
          <a:lstStyle/>
          <a:p>
            <a:fld id="{67DD1EFA-CF5F-4B4E-9CCB-A9802CAB5578}" type="slidenum">
              <a:rPr lang="en-US" smtClean="0"/>
              <a:t>17</a:t>
            </a:fld>
            <a:endParaRPr lang="en-US"/>
          </a:p>
        </p:txBody>
      </p:sp>
    </p:spTree>
    <p:extLst>
      <p:ext uri="{BB962C8B-B14F-4D97-AF65-F5344CB8AC3E}">
        <p14:creationId xmlns:p14="http://schemas.microsoft.com/office/powerpoint/2010/main" val="412760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909C-9000-49BC-DE19-60D9F3213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5353BB-0F34-3D5B-FD8F-E96EAA97B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3ABCC5-4042-531B-8005-C38D4BF41EDA}"/>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5" name="Footer Placeholder 4">
            <a:extLst>
              <a:ext uri="{FF2B5EF4-FFF2-40B4-BE49-F238E27FC236}">
                <a16:creationId xmlns:a16="http://schemas.microsoft.com/office/drawing/2014/main" id="{2F730CBA-B963-3CAB-11CC-62071BE36A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F767B4-AF95-8749-39D9-3C5F5AD2702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095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E76F-BA68-42BD-3D3F-29A35E5F83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019F3-9F19-4EF0-A63B-4725D7198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68C54-31A1-64AD-1E2D-701E09CBB082}"/>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5" name="Footer Placeholder 4">
            <a:extLst>
              <a:ext uri="{FF2B5EF4-FFF2-40B4-BE49-F238E27FC236}">
                <a16:creationId xmlns:a16="http://schemas.microsoft.com/office/drawing/2014/main" id="{5A31AD19-0C8B-3C32-D263-3D250833B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B6EE0-2A76-F334-C8E8-2279A2F9552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162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E9F05-A852-4EB0-47C2-95C5C780E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9AC326-7881-0C04-AC4E-DA1F3C64E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D6BD4-15A1-EBAC-60AA-2CF259E2466D}"/>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5" name="Footer Placeholder 4">
            <a:extLst>
              <a:ext uri="{FF2B5EF4-FFF2-40B4-BE49-F238E27FC236}">
                <a16:creationId xmlns:a16="http://schemas.microsoft.com/office/drawing/2014/main" id="{65CDBF15-607F-69AD-53A7-3510D3FCB2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0ABB0D-3074-A84E-B99C-D9DE89FB74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785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53F3-22F3-45F6-69A1-52CB583FB2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1CBC6-D0D6-0A62-31E8-7F648F8DF6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D61D8-7C47-532B-3F73-1D91C0B49C69}"/>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5" name="Footer Placeholder 4">
            <a:extLst>
              <a:ext uri="{FF2B5EF4-FFF2-40B4-BE49-F238E27FC236}">
                <a16:creationId xmlns:a16="http://schemas.microsoft.com/office/drawing/2014/main" id="{8D6D82C8-0FCB-3772-936E-448D0C6A29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EDFA00-89F2-C1D2-15B8-95454C681B0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90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7391-F26E-BA48-1305-6D329E704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605D58-E1AF-4FC8-9EDD-10B4AE1BA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EBC47D-DBF0-A1DC-385E-9839CCD965E5}"/>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5" name="Footer Placeholder 4">
            <a:extLst>
              <a:ext uri="{FF2B5EF4-FFF2-40B4-BE49-F238E27FC236}">
                <a16:creationId xmlns:a16="http://schemas.microsoft.com/office/drawing/2014/main" id="{994FB711-2F56-1A12-0E34-408DB58F5C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4F2513-E2E4-9A7D-1294-8961DBDBE72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626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E0F0-6470-1790-7B1C-301BA8A4D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B9746-4548-6C25-4EAA-5DED21DE78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98FB7-1F67-16B7-8CEB-8862B98AE8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E58F0E-4CE8-4A0F-2BF9-CC3B3107B3AF}"/>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6" name="Footer Placeholder 5">
            <a:extLst>
              <a:ext uri="{FF2B5EF4-FFF2-40B4-BE49-F238E27FC236}">
                <a16:creationId xmlns:a16="http://schemas.microsoft.com/office/drawing/2014/main" id="{307F9491-5494-37D7-6CFE-496D2BA3D0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B61EAD-AE9D-BA3E-270E-B0C7BE55D6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691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8958-D1C9-EF34-93D0-DEC7C114EE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776B1-7284-9D01-C32A-1BBE3188D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50AF5-F314-8B3E-2A60-16B8E5823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0865BE-DBD6-CBC0-BD31-15614310B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4E5D47-FA08-9312-C271-231B3D54C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390D3-C63F-84B6-6F73-C7C2853DA867}"/>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8" name="Footer Placeholder 7">
            <a:extLst>
              <a:ext uri="{FF2B5EF4-FFF2-40B4-BE49-F238E27FC236}">
                <a16:creationId xmlns:a16="http://schemas.microsoft.com/office/drawing/2014/main" id="{CA7F4865-C622-D692-4EE8-503D3389AEA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82D25EC-09FF-4E90-7743-75DB698FA80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27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AAC0-22A2-114C-0590-94F37A6F3E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3D2EFA-ECB1-B8AB-2006-F0376D2C892A}"/>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4" name="Footer Placeholder 3">
            <a:extLst>
              <a:ext uri="{FF2B5EF4-FFF2-40B4-BE49-F238E27FC236}">
                <a16:creationId xmlns:a16="http://schemas.microsoft.com/office/drawing/2014/main" id="{8E7C878C-9D07-AF26-3CA6-492910CB5B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332E96-1CE9-CC0A-AE14-3BE61501014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3258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619B6-ACC8-B1E3-A701-75A237995DA8}"/>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3" name="Footer Placeholder 2">
            <a:extLst>
              <a:ext uri="{FF2B5EF4-FFF2-40B4-BE49-F238E27FC236}">
                <a16:creationId xmlns:a16="http://schemas.microsoft.com/office/drawing/2014/main" id="{829BC613-D7C5-178F-AE4D-BC7F6CFAC6D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22F7EE8-A786-8CA1-ACA5-C57E8E3A9B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576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D4ED-A88E-3609-526C-B48AD2FF1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89DB1D-4779-9A2E-D083-22FE2621C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20B45A-CEBB-B547-A3B7-0A732739D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29DADC-F5B1-8A2B-9EF7-F665972DD273}"/>
              </a:ext>
            </a:extLst>
          </p:cNvPr>
          <p:cNvSpPr>
            <a:spLocks noGrp="1"/>
          </p:cNvSpPr>
          <p:nvPr>
            <p:ph type="dt" sz="half" idx="10"/>
          </p:nvPr>
        </p:nvSpPr>
        <p:spPr/>
        <p:txBody>
          <a:bodyPr/>
          <a:lstStyle/>
          <a:p>
            <a:fld id="{48A87A34-81AB-432B-8DAE-1953F412C126}" type="datetimeFigureOut">
              <a:rPr lang="en-US" smtClean="0"/>
              <a:t>04/27/2023</a:t>
            </a:fld>
            <a:endParaRPr lang="en-US" dirty="0"/>
          </a:p>
        </p:txBody>
      </p:sp>
      <p:sp>
        <p:nvSpPr>
          <p:cNvPr id="6" name="Footer Placeholder 5">
            <a:extLst>
              <a:ext uri="{FF2B5EF4-FFF2-40B4-BE49-F238E27FC236}">
                <a16:creationId xmlns:a16="http://schemas.microsoft.com/office/drawing/2014/main" id="{BBF1AA69-60B1-4EE9-FA20-461C0078FF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4B3AA24-A8B3-50CA-967F-B3A44F0C79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030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A288-B1E6-F91E-9D46-AD1E12CE2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2E60FE-D0D6-A81C-6649-EDBE24F50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631715-50C7-036C-4FBC-625CA4DC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3D054-F245-9B92-A86F-D3E7EDD488C3}"/>
              </a:ext>
            </a:extLst>
          </p:cNvPr>
          <p:cNvSpPr>
            <a:spLocks noGrp="1"/>
          </p:cNvSpPr>
          <p:nvPr>
            <p:ph type="dt" sz="half" idx="10"/>
          </p:nvPr>
        </p:nvSpPr>
        <p:spPr/>
        <p:txBody>
          <a:bodyPr/>
          <a:lstStyle/>
          <a:p>
            <a:fld id="{48A87A34-81AB-432B-8DAE-1953F412C126}" type="datetimeFigureOut">
              <a:rPr lang="en-US" smtClean="0"/>
              <a:pPr/>
              <a:t>04/27/2023</a:t>
            </a:fld>
            <a:endParaRPr lang="en-US" dirty="0"/>
          </a:p>
        </p:txBody>
      </p:sp>
      <p:sp>
        <p:nvSpPr>
          <p:cNvPr id="6" name="Footer Placeholder 5">
            <a:extLst>
              <a:ext uri="{FF2B5EF4-FFF2-40B4-BE49-F238E27FC236}">
                <a16:creationId xmlns:a16="http://schemas.microsoft.com/office/drawing/2014/main" id="{0E6A851F-9243-69A6-0AAE-EEEAE74372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725300-96D5-BEC2-BD97-110F9EF9711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6283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A7E34-578E-6EF2-32B7-9D8F3DFC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4D372-344D-EC2F-15D6-370279327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8D07D-E732-893B-6312-03FA61D45B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04/27/2023</a:t>
            </a:fld>
            <a:endParaRPr lang="en-US" dirty="0"/>
          </a:p>
        </p:txBody>
      </p:sp>
      <p:sp>
        <p:nvSpPr>
          <p:cNvPr id="5" name="Footer Placeholder 4">
            <a:extLst>
              <a:ext uri="{FF2B5EF4-FFF2-40B4-BE49-F238E27FC236}">
                <a16:creationId xmlns:a16="http://schemas.microsoft.com/office/drawing/2014/main" id="{930F86C5-62B5-32F1-CB5A-97E6C6F4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04FA51C-ECD5-B85F-DBC1-87BCADBAB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958C872F-3CA9-AF01-7116-723D5E16B873}"/>
              </a:ext>
            </a:extLst>
          </p:cNvPr>
          <p:cNvPicPr>
            <a:picLocks noChangeAspect="1"/>
          </p:cNvPicPr>
          <p:nvPr userDrawn="1"/>
        </p:nvPicPr>
        <p:blipFill>
          <a:blip r:embed="rId13"/>
          <a:stretch>
            <a:fillRect/>
          </a:stretch>
        </p:blipFill>
        <p:spPr>
          <a:xfrm>
            <a:off x="-6993" y="6105401"/>
            <a:ext cx="12192000" cy="804519"/>
          </a:xfrm>
          <a:prstGeom prst="rect">
            <a:avLst/>
          </a:prstGeom>
        </p:spPr>
      </p:pic>
      <p:sp>
        <p:nvSpPr>
          <p:cNvPr id="8" name="Rectangle 7">
            <a:extLst>
              <a:ext uri="{FF2B5EF4-FFF2-40B4-BE49-F238E27FC236}">
                <a16:creationId xmlns:a16="http://schemas.microsoft.com/office/drawing/2014/main" id="{61636D09-EF72-1397-2C86-36E87C8A8F34}"/>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pic>
        <p:nvPicPr>
          <p:cNvPr id="9" name="Picture 2" descr="See the source image">
            <a:extLst>
              <a:ext uri="{FF2B5EF4-FFF2-40B4-BE49-F238E27FC236}">
                <a16:creationId xmlns:a16="http://schemas.microsoft.com/office/drawing/2014/main" id="{EC762472-97D9-D56C-C887-A368F4C37AE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4351" y="6212412"/>
            <a:ext cx="1482436" cy="52252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C0711B7B-A79C-8DC4-C143-203B8FB1D00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869703" y="6209241"/>
            <a:ext cx="1157639" cy="525691"/>
          </a:xfrm>
          <a:prstGeom prst="rect">
            <a:avLst/>
          </a:prstGeom>
        </p:spPr>
      </p:pic>
    </p:spTree>
    <p:extLst>
      <p:ext uri="{BB962C8B-B14F-4D97-AF65-F5344CB8AC3E}">
        <p14:creationId xmlns:p14="http://schemas.microsoft.com/office/powerpoint/2010/main" val="4100678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tcunet.co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6833EF-2428-B140-9D8A-231B5BEB4265}"/>
              </a:ext>
            </a:extLst>
          </p:cNvPr>
          <p:cNvSpPr/>
          <p:nvPr/>
        </p:nvSpPr>
        <p:spPr>
          <a:xfrm>
            <a:off x="2453559" y="2349213"/>
            <a:ext cx="7091134" cy="646331"/>
          </a:xfrm>
          <a:prstGeom prst="rect">
            <a:avLst/>
          </a:prstGeom>
          <a:noFill/>
        </p:spPr>
        <p:txBody>
          <a:bodyPr wrap="squar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PowerShell Summit 2023</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43206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027F4-A585-C240-D606-F3E8CA1C2061}"/>
              </a:ext>
            </a:extLst>
          </p:cNvPr>
          <p:cNvSpPr txBox="1"/>
          <p:nvPr/>
        </p:nvSpPr>
        <p:spPr>
          <a:xfrm>
            <a:off x="4387696" y="338622"/>
            <a:ext cx="2867341" cy="600989"/>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Possible Solutions</a:t>
            </a:r>
          </a:p>
        </p:txBody>
      </p:sp>
      <p:pic>
        <p:nvPicPr>
          <p:cNvPr id="5" name="Picture 4">
            <a:extLst>
              <a:ext uri="{FF2B5EF4-FFF2-40B4-BE49-F238E27FC236}">
                <a16:creationId xmlns:a16="http://schemas.microsoft.com/office/drawing/2014/main" id="{D878ABE4-3BE6-F310-0CFB-C2DE5F2C4889}"/>
              </a:ext>
            </a:extLst>
          </p:cNvPr>
          <p:cNvPicPr>
            <a:picLocks noChangeAspect="1"/>
          </p:cNvPicPr>
          <p:nvPr/>
        </p:nvPicPr>
        <p:blipFill>
          <a:blip r:embed="rId2"/>
          <a:stretch>
            <a:fillRect/>
          </a:stretch>
        </p:blipFill>
        <p:spPr>
          <a:xfrm>
            <a:off x="4521203" y="1200270"/>
            <a:ext cx="2603500" cy="750288"/>
          </a:xfrm>
          <a:prstGeom prst="rect">
            <a:avLst/>
          </a:prstGeom>
        </p:spPr>
      </p:pic>
      <p:pic>
        <p:nvPicPr>
          <p:cNvPr id="7" name="Picture 6">
            <a:extLst>
              <a:ext uri="{FF2B5EF4-FFF2-40B4-BE49-F238E27FC236}">
                <a16:creationId xmlns:a16="http://schemas.microsoft.com/office/drawing/2014/main" id="{1675CAFC-6665-E88D-7629-5830C0E09368}"/>
              </a:ext>
            </a:extLst>
          </p:cNvPr>
          <p:cNvPicPr>
            <a:picLocks noChangeAspect="1"/>
          </p:cNvPicPr>
          <p:nvPr/>
        </p:nvPicPr>
        <p:blipFill>
          <a:blip r:embed="rId3"/>
          <a:stretch>
            <a:fillRect/>
          </a:stretch>
        </p:blipFill>
        <p:spPr>
          <a:xfrm>
            <a:off x="4524377" y="2211217"/>
            <a:ext cx="2600326" cy="742950"/>
          </a:xfrm>
          <a:prstGeom prst="rect">
            <a:avLst/>
          </a:prstGeom>
        </p:spPr>
      </p:pic>
      <p:pic>
        <p:nvPicPr>
          <p:cNvPr id="9" name="Picture 8">
            <a:extLst>
              <a:ext uri="{FF2B5EF4-FFF2-40B4-BE49-F238E27FC236}">
                <a16:creationId xmlns:a16="http://schemas.microsoft.com/office/drawing/2014/main" id="{6C627323-270A-6AF1-691F-DB64CF5F55C8}"/>
              </a:ext>
            </a:extLst>
          </p:cNvPr>
          <p:cNvPicPr>
            <a:picLocks noChangeAspect="1"/>
          </p:cNvPicPr>
          <p:nvPr/>
        </p:nvPicPr>
        <p:blipFill>
          <a:blip r:embed="rId4"/>
          <a:stretch>
            <a:fillRect/>
          </a:stretch>
        </p:blipFill>
        <p:spPr>
          <a:xfrm>
            <a:off x="4521203" y="3214826"/>
            <a:ext cx="2603500" cy="911304"/>
          </a:xfrm>
          <a:prstGeom prst="rect">
            <a:avLst/>
          </a:prstGeom>
        </p:spPr>
      </p:pic>
      <p:pic>
        <p:nvPicPr>
          <p:cNvPr id="13" name="Picture 12">
            <a:extLst>
              <a:ext uri="{FF2B5EF4-FFF2-40B4-BE49-F238E27FC236}">
                <a16:creationId xmlns:a16="http://schemas.microsoft.com/office/drawing/2014/main" id="{236A1731-62AA-A9E3-730A-C9FBA31B3B18}"/>
              </a:ext>
            </a:extLst>
          </p:cNvPr>
          <p:cNvPicPr>
            <a:picLocks noChangeAspect="1"/>
          </p:cNvPicPr>
          <p:nvPr/>
        </p:nvPicPr>
        <p:blipFill>
          <a:blip r:embed="rId5"/>
          <a:stretch>
            <a:fillRect/>
          </a:stretch>
        </p:blipFill>
        <p:spPr>
          <a:xfrm>
            <a:off x="4521203" y="4386789"/>
            <a:ext cx="2600328" cy="776241"/>
          </a:xfrm>
          <a:prstGeom prst="rect">
            <a:avLst/>
          </a:prstGeom>
        </p:spPr>
      </p:pic>
    </p:spTree>
    <p:extLst>
      <p:ext uri="{BB962C8B-B14F-4D97-AF65-F5344CB8AC3E}">
        <p14:creationId xmlns:p14="http://schemas.microsoft.com/office/powerpoint/2010/main" val="4249241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5189F-2FA5-E3DA-73C9-1EEE7D14C5FE}"/>
              </a:ext>
            </a:extLst>
          </p:cNvPr>
          <p:cNvSpPr txBox="1"/>
          <p:nvPr/>
        </p:nvSpPr>
        <p:spPr>
          <a:xfrm>
            <a:off x="4793858" y="390418"/>
            <a:ext cx="3035049" cy="55547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err="1">
                <a:latin typeface="+mj-lt"/>
                <a:ea typeface="+mj-ea"/>
                <a:cs typeface="+mj-cs"/>
              </a:rPr>
              <a:t>LynxGate</a:t>
            </a:r>
            <a:r>
              <a:rPr lang="en-US" sz="2800" kern="1200" dirty="0">
                <a:latin typeface="+mj-lt"/>
                <a:ea typeface="+mj-ea"/>
                <a:cs typeface="+mj-cs"/>
              </a:rPr>
              <a:t> Interface</a:t>
            </a:r>
          </a:p>
        </p:txBody>
      </p:sp>
      <p:pic>
        <p:nvPicPr>
          <p:cNvPr id="5" name="Picture 4">
            <a:extLst>
              <a:ext uri="{FF2B5EF4-FFF2-40B4-BE49-F238E27FC236}">
                <a16:creationId xmlns:a16="http://schemas.microsoft.com/office/drawing/2014/main" id="{CB152B2A-98B3-54E4-A65B-EFBB3B0D6413}"/>
              </a:ext>
            </a:extLst>
          </p:cNvPr>
          <p:cNvPicPr>
            <a:picLocks noChangeAspect="1"/>
          </p:cNvPicPr>
          <p:nvPr/>
        </p:nvPicPr>
        <p:blipFill>
          <a:blip r:embed="rId2"/>
          <a:stretch>
            <a:fillRect/>
          </a:stretch>
        </p:blipFill>
        <p:spPr>
          <a:xfrm>
            <a:off x="1651204" y="1264755"/>
            <a:ext cx="9578450" cy="4328489"/>
          </a:xfrm>
          <a:prstGeom prst="rect">
            <a:avLst/>
          </a:prstGeom>
        </p:spPr>
      </p:pic>
    </p:spTree>
    <p:extLst>
      <p:ext uri="{BB962C8B-B14F-4D97-AF65-F5344CB8AC3E}">
        <p14:creationId xmlns:p14="http://schemas.microsoft.com/office/powerpoint/2010/main" val="4050684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16AF4-5243-93C4-AF40-C2D95F046023}"/>
              </a:ext>
            </a:extLst>
          </p:cNvPr>
          <p:cNvSpPr txBox="1"/>
          <p:nvPr/>
        </p:nvSpPr>
        <p:spPr>
          <a:xfrm>
            <a:off x="4341102" y="507139"/>
            <a:ext cx="3176009" cy="51138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kern="1200" dirty="0">
                <a:solidFill>
                  <a:schemeClr val="tx1"/>
                </a:solidFill>
                <a:latin typeface="+mj-lt"/>
                <a:ea typeface="+mj-ea"/>
                <a:cs typeface="+mj-cs"/>
              </a:rPr>
              <a:t>SQL Server Module</a:t>
            </a:r>
          </a:p>
        </p:txBody>
      </p:sp>
      <p:sp>
        <p:nvSpPr>
          <p:cNvPr id="4" name="Rectangle 3">
            <a:extLst>
              <a:ext uri="{FF2B5EF4-FFF2-40B4-BE49-F238E27FC236}">
                <a16:creationId xmlns:a16="http://schemas.microsoft.com/office/drawing/2014/main" id="{64B30339-B6C8-8FB5-4850-9C0A8D36D46F}"/>
              </a:ext>
            </a:extLst>
          </p:cNvPr>
          <p:cNvSpPr/>
          <p:nvPr/>
        </p:nvSpPr>
        <p:spPr>
          <a:xfrm>
            <a:off x="2918860" y="2122253"/>
            <a:ext cx="6020494"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SQLServer</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4AF1E843-0A8C-39C5-E726-25E9D7A0CD92}"/>
              </a:ext>
            </a:extLst>
          </p:cNvPr>
          <p:cNvSpPr/>
          <p:nvPr/>
        </p:nvSpPr>
        <p:spPr>
          <a:xfrm>
            <a:off x="4276276" y="2997283"/>
            <a:ext cx="3485441"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Invoke-</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SqlCmd</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3F8D30B7-A3DB-AB6C-EED9-20D76B9921B2}"/>
              </a:ext>
            </a:extLst>
          </p:cNvPr>
          <p:cNvSpPr/>
          <p:nvPr/>
        </p:nvSpPr>
        <p:spPr>
          <a:xfrm>
            <a:off x="2918860" y="1247223"/>
            <a:ext cx="5780430"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Install-Module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SQLServer</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52203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92FEE0-AB74-A7DE-57E6-0A163D79BCFE}"/>
              </a:ext>
            </a:extLst>
          </p:cNvPr>
          <p:cNvSpPr txBox="1"/>
          <p:nvPr/>
        </p:nvSpPr>
        <p:spPr>
          <a:xfrm>
            <a:off x="3648108" y="672343"/>
            <a:ext cx="4087683" cy="563792"/>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ITOpsVerification Module</a:t>
            </a:r>
          </a:p>
        </p:txBody>
      </p:sp>
      <p:sp>
        <p:nvSpPr>
          <p:cNvPr id="4" name="Rectangle 3">
            <a:extLst>
              <a:ext uri="{FF2B5EF4-FFF2-40B4-BE49-F238E27FC236}">
                <a16:creationId xmlns:a16="http://schemas.microsoft.com/office/drawing/2014/main" id="{7B50C9F1-A121-0ADE-B158-91B9345C94AF}"/>
              </a:ext>
            </a:extLst>
          </p:cNvPr>
          <p:cNvSpPr/>
          <p:nvPr/>
        </p:nvSpPr>
        <p:spPr>
          <a:xfrm>
            <a:off x="2417796" y="1486896"/>
            <a:ext cx="6289607"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Contains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LynxGate</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Cmdlets</a:t>
            </a:r>
          </a:p>
        </p:txBody>
      </p:sp>
      <p:sp>
        <p:nvSpPr>
          <p:cNvPr id="5" name="Rectangle 4">
            <a:extLst>
              <a:ext uri="{FF2B5EF4-FFF2-40B4-BE49-F238E27FC236}">
                <a16:creationId xmlns:a16="http://schemas.microsoft.com/office/drawing/2014/main" id="{8754BEA2-CA0C-687D-F408-C3F7A8E9B3B2}"/>
              </a:ext>
            </a:extLst>
          </p:cNvPr>
          <p:cNvSpPr/>
          <p:nvPr/>
        </p:nvSpPr>
        <p:spPr>
          <a:xfrm>
            <a:off x="2108726" y="2361827"/>
            <a:ext cx="716644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Install-Module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ITOpsVerification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CC2E3CBA-1900-4CD9-DAAB-5E8E37574E3F}"/>
              </a:ext>
            </a:extLst>
          </p:cNvPr>
          <p:cNvSpPr/>
          <p:nvPr/>
        </p:nvSpPr>
        <p:spPr>
          <a:xfrm>
            <a:off x="1935545" y="3258919"/>
            <a:ext cx="7406515"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ITOpsVerification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angle 1">
            <a:extLst>
              <a:ext uri="{FF2B5EF4-FFF2-40B4-BE49-F238E27FC236}">
                <a16:creationId xmlns:a16="http://schemas.microsoft.com/office/drawing/2014/main" id="{47DDA1FD-6EF9-A63B-93E3-38B36382EF14}"/>
              </a:ext>
            </a:extLst>
          </p:cNvPr>
          <p:cNvSpPr/>
          <p:nvPr/>
        </p:nvSpPr>
        <p:spPr>
          <a:xfrm>
            <a:off x="5025741" y="4021258"/>
            <a:ext cx="1332416"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Demo</a:t>
            </a:r>
          </a:p>
        </p:txBody>
      </p:sp>
    </p:spTree>
    <p:extLst>
      <p:ext uri="{BB962C8B-B14F-4D97-AF65-F5344CB8AC3E}">
        <p14:creationId xmlns:p14="http://schemas.microsoft.com/office/powerpoint/2010/main" val="30910398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D5266984-A6B7-F2DE-42D2-A714C0B97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061" y="1474004"/>
            <a:ext cx="10705176" cy="2194560"/>
          </a:xfrm>
          <a:prstGeom prst="rect">
            <a:avLst/>
          </a:prstGeom>
        </p:spPr>
      </p:pic>
      <p:sp>
        <p:nvSpPr>
          <p:cNvPr id="3" name="TextBox 2">
            <a:extLst>
              <a:ext uri="{FF2B5EF4-FFF2-40B4-BE49-F238E27FC236}">
                <a16:creationId xmlns:a16="http://schemas.microsoft.com/office/drawing/2014/main" id="{22F9357D-D4A2-B624-1CE8-877D1490A183}"/>
              </a:ext>
            </a:extLst>
          </p:cNvPr>
          <p:cNvSpPr txBox="1"/>
          <p:nvPr/>
        </p:nvSpPr>
        <p:spPr>
          <a:xfrm>
            <a:off x="3808500" y="431514"/>
            <a:ext cx="3917666" cy="56474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Scheduled Task – Actions</a:t>
            </a:r>
          </a:p>
        </p:txBody>
      </p:sp>
    </p:spTree>
    <p:extLst>
      <p:ext uri="{BB962C8B-B14F-4D97-AF65-F5344CB8AC3E}">
        <p14:creationId xmlns:p14="http://schemas.microsoft.com/office/powerpoint/2010/main" val="921076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6CED2-08B2-29C1-9C19-1A19C76509B1}"/>
              </a:ext>
            </a:extLst>
          </p:cNvPr>
          <p:cNvSpPr txBox="1"/>
          <p:nvPr/>
        </p:nvSpPr>
        <p:spPr>
          <a:xfrm>
            <a:off x="4072120" y="374246"/>
            <a:ext cx="3845318" cy="60418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Scheduled Task - General</a:t>
            </a:r>
          </a:p>
        </p:txBody>
      </p:sp>
      <p:pic>
        <p:nvPicPr>
          <p:cNvPr id="5" name="Picture 4">
            <a:extLst>
              <a:ext uri="{FF2B5EF4-FFF2-40B4-BE49-F238E27FC236}">
                <a16:creationId xmlns:a16="http://schemas.microsoft.com/office/drawing/2014/main" id="{CECCF794-71D1-005A-0AB3-1E572AD76EDC}"/>
              </a:ext>
            </a:extLst>
          </p:cNvPr>
          <p:cNvPicPr>
            <a:picLocks noChangeAspect="1"/>
          </p:cNvPicPr>
          <p:nvPr/>
        </p:nvPicPr>
        <p:blipFill>
          <a:blip r:embed="rId3"/>
          <a:stretch>
            <a:fillRect/>
          </a:stretch>
        </p:blipFill>
        <p:spPr>
          <a:xfrm>
            <a:off x="1191420" y="1260563"/>
            <a:ext cx="9606719" cy="4619009"/>
          </a:xfrm>
          <a:prstGeom prst="rect">
            <a:avLst/>
          </a:prstGeom>
        </p:spPr>
      </p:pic>
    </p:spTree>
    <p:extLst>
      <p:ext uri="{BB962C8B-B14F-4D97-AF65-F5344CB8AC3E}">
        <p14:creationId xmlns:p14="http://schemas.microsoft.com/office/powerpoint/2010/main" val="8669097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5C18EB-C6EC-A436-0B07-2CCC3724CB7F}"/>
              </a:ext>
            </a:extLst>
          </p:cNvPr>
          <p:cNvSpPr txBox="1"/>
          <p:nvPr/>
        </p:nvSpPr>
        <p:spPr>
          <a:xfrm>
            <a:off x="3493213" y="368278"/>
            <a:ext cx="4697454" cy="562128"/>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2800" dirty="0" err="1">
                <a:latin typeface="+mj-lt"/>
                <a:ea typeface="+mj-ea"/>
                <a:cs typeface="+mj-cs"/>
              </a:rPr>
              <a:t>LynxGate</a:t>
            </a:r>
            <a:r>
              <a:rPr lang="en-US" sz="2800" dirty="0">
                <a:latin typeface="+mj-lt"/>
                <a:ea typeface="+mj-ea"/>
                <a:cs typeface="+mj-cs"/>
              </a:rPr>
              <a:t> Service Account</a:t>
            </a:r>
          </a:p>
        </p:txBody>
      </p:sp>
      <p:pic>
        <p:nvPicPr>
          <p:cNvPr id="5" name="Picture 4">
            <a:extLst>
              <a:ext uri="{FF2B5EF4-FFF2-40B4-BE49-F238E27FC236}">
                <a16:creationId xmlns:a16="http://schemas.microsoft.com/office/drawing/2014/main" id="{3FCCAE0C-20F6-A890-3690-EA6462B46EEA}"/>
              </a:ext>
            </a:extLst>
          </p:cNvPr>
          <p:cNvPicPr>
            <a:picLocks noChangeAspect="1"/>
          </p:cNvPicPr>
          <p:nvPr/>
        </p:nvPicPr>
        <p:blipFill>
          <a:blip r:embed="rId3"/>
          <a:stretch>
            <a:fillRect/>
          </a:stretch>
        </p:blipFill>
        <p:spPr>
          <a:xfrm>
            <a:off x="6553824" y="2993843"/>
            <a:ext cx="4538980" cy="2138680"/>
          </a:xfrm>
          <a:prstGeom prst="rect">
            <a:avLst/>
          </a:prstGeom>
        </p:spPr>
      </p:pic>
      <p:pic>
        <p:nvPicPr>
          <p:cNvPr id="13" name="Picture 12">
            <a:extLst>
              <a:ext uri="{FF2B5EF4-FFF2-40B4-BE49-F238E27FC236}">
                <a16:creationId xmlns:a16="http://schemas.microsoft.com/office/drawing/2014/main" id="{469C0422-FEF9-C5D8-F5FA-FE1DEB460CAF}"/>
              </a:ext>
            </a:extLst>
          </p:cNvPr>
          <p:cNvPicPr>
            <a:picLocks noChangeAspect="1"/>
          </p:cNvPicPr>
          <p:nvPr/>
        </p:nvPicPr>
        <p:blipFill>
          <a:blip r:embed="rId4"/>
          <a:stretch>
            <a:fillRect/>
          </a:stretch>
        </p:blipFill>
        <p:spPr>
          <a:xfrm>
            <a:off x="256854" y="1419202"/>
            <a:ext cx="5135444" cy="3713321"/>
          </a:xfrm>
          <a:prstGeom prst="rect">
            <a:avLst/>
          </a:prstGeom>
        </p:spPr>
      </p:pic>
      <p:pic>
        <p:nvPicPr>
          <p:cNvPr id="4" name="Picture 3">
            <a:extLst>
              <a:ext uri="{FF2B5EF4-FFF2-40B4-BE49-F238E27FC236}">
                <a16:creationId xmlns:a16="http://schemas.microsoft.com/office/drawing/2014/main" id="{EB9DA07F-AE4C-20B9-C249-C7B7754152DE}"/>
              </a:ext>
            </a:extLst>
          </p:cNvPr>
          <p:cNvPicPr>
            <a:picLocks noChangeAspect="1"/>
          </p:cNvPicPr>
          <p:nvPr/>
        </p:nvPicPr>
        <p:blipFill>
          <a:blip r:embed="rId5"/>
          <a:stretch>
            <a:fillRect/>
          </a:stretch>
        </p:blipFill>
        <p:spPr>
          <a:xfrm>
            <a:off x="5586979" y="1419203"/>
            <a:ext cx="6472671" cy="1313723"/>
          </a:xfrm>
          <a:prstGeom prst="rect">
            <a:avLst/>
          </a:prstGeom>
        </p:spPr>
      </p:pic>
    </p:spTree>
    <p:extLst>
      <p:ext uri="{BB962C8B-B14F-4D97-AF65-F5344CB8AC3E}">
        <p14:creationId xmlns:p14="http://schemas.microsoft.com/office/powerpoint/2010/main" val="5971862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0B48B-ACE3-B55E-B700-CC7A82DAECF0}"/>
              </a:ext>
            </a:extLst>
          </p:cNvPr>
          <p:cNvSpPr txBox="1"/>
          <p:nvPr/>
        </p:nvSpPr>
        <p:spPr>
          <a:xfrm>
            <a:off x="4009326" y="452064"/>
            <a:ext cx="4173348" cy="608144"/>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Invoke-LynxGateStatus.ps1</a:t>
            </a:r>
          </a:p>
        </p:txBody>
      </p:sp>
      <p:pic>
        <p:nvPicPr>
          <p:cNvPr id="5" name="Picture 4">
            <a:extLst>
              <a:ext uri="{FF2B5EF4-FFF2-40B4-BE49-F238E27FC236}">
                <a16:creationId xmlns:a16="http://schemas.microsoft.com/office/drawing/2014/main" id="{276A4C84-13A4-CC60-AEC2-10BBEDB012B7}"/>
              </a:ext>
            </a:extLst>
          </p:cNvPr>
          <p:cNvPicPr>
            <a:picLocks noChangeAspect="1"/>
          </p:cNvPicPr>
          <p:nvPr/>
        </p:nvPicPr>
        <p:blipFill>
          <a:blip r:embed="rId3"/>
          <a:stretch>
            <a:fillRect/>
          </a:stretch>
        </p:blipFill>
        <p:spPr>
          <a:xfrm>
            <a:off x="1189772" y="1416488"/>
            <a:ext cx="9975533" cy="4025024"/>
          </a:xfrm>
          <a:prstGeom prst="rect">
            <a:avLst/>
          </a:prstGeom>
        </p:spPr>
      </p:pic>
    </p:spTree>
    <p:extLst>
      <p:ext uri="{BB962C8B-B14F-4D97-AF65-F5344CB8AC3E}">
        <p14:creationId xmlns:p14="http://schemas.microsoft.com/office/powerpoint/2010/main" val="42409521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64966-2AAE-C45A-C165-DDB796E307E7}"/>
              </a:ext>
            </a:extLst>
          </p:cNvPr>
          <p:cNvPicPr>
            <a:picLocks noChangeAspect="1"/>
          </p:cNvPicPr>
          <p:nvPr/>
        </p:nvPicPr>
        <p:blipFill>
          <a:blip r:embed="rId2"/>
          <a:stretch>
            <a:fillRect/>
          </a:stretch>
        </p:blipFill>
        <p:spPr>
          <a:xfrm>
            <a:off x="1044830" y="1754067"/>
            <a:ext cx="10424160" cy="3023010"/>
          </a:xfrm>
          <a:prstGeom prst="rect">
            <a:avLst/>
          </a:prstGeom>
        </p:spPr>
      </p:pic>
      <p:sp>
        <p:nvSpPr>
          <p:cNvPr id="3" name="TextBox 2">
            <a:extLst>
              <a:ext uri="{FF2B5EF4-FFF2-40B4-BE49-F238E27FC236}">
                <a16:creationId xmlns:a16="http://schemas.microsoft.com/office/drawing/2014/main" id="{505CEFFC-C20D-C4DD-6FFE-7C834A73FE99}"/>
              </a:ext>
            </a:extLst>
          </p:cNvPr>
          <p:cNvSpPr txBox="1"/>
          <p:nvPr/>
        </p:nvSpPr>
        <p:spPr>
          <a:xfrm>
            <a:off x="3758536" y="667820"/>
            <a:ext cx="4275855" cy="538858"/>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a:t>
            </a:r>
            <a:r>
              <a:rPr lang="en-US" sz="2800" kern="1200" dirty="0" err="1">
                <a:latin typeface="+mj-lt"/>
                <a:ea typeface="+mj-ea"/>
                <a:cs typeface="+mj-cs"/>
              </a:rPr>
              <a:t>mailLynxGateStatusReport</a:t>
            </a:r>
            <a:endParaRPr lang="en-US" sz="2800" kern="1200" dirty="0">
              <a:latin typeface="+mj-lt"/>
              <a:ea typeface="+mj-ea"/>
              <a:cs typeface="+mj-cs"/>
            </a:endParaRPr>
          </a:p>
        </p:txBody>
      </p:sp>
    </p:spTree>
    <p:extLst>
      <p:ext uri="{BB962C8B-B14F-4D97-AF65-F5344CB8AC3E}">
        <p14:creationId xmlns:p14="http://schemas.microsoft.com/office/powerpoint/2010/main" val="647328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E761A-6D9B-7100-5823-47C1E3533C6F}"/>
              </a:ext>
            </a:extLst>
          </p:cNvPr>
          <p:cNvSpPr txBox="1"/>
          <p:nvPr/>
        </p:nvSpPr>
        <p:spPr>
          <a:xfrm>
            <a:off x="5221603" y="457401"/>
            <a:ext cx="1240842" cy="602918"/>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Profile</a:t>
            </a:r>
          </a:p>
        </p:txBody>
      </p:sp>
      <p:pic>
        <p:nvPicPr>
          <p:cNvPr id="5" name="Picture 4">
            <a:extLst>
              <a:ext uri="{FF2B5EF4-FFF2-40B4-BE49-F238E27FC236}">
                <a16:creationId xmlns:a16="http://schemas.microsoft.com/office/drawing/2014/main" id="{C94971F5-C53F-9585-BD6F-C4AFB6B6F354}"/>
              </a:ext>
            </a:extLst>
          </p:cNvPr>
          <p:cNvPicPr>
            <a:picLocks noChangeAspect="1"/>
          </p:cNvPicPr>
          <p:nvPr/>
        </p:nvPicPr>
        <p:blipFill>
          <a:blip r:embed="rId3"/>
          <a:stretch>
            <a:fillRect/>
          </a:stretch>
        </p:blipFill>
        <p:spPr>
          <a:xfrm>
            <a:off x="2476267" y="2417704"/>
            <a:ext cx="7636154" cy="2295837"/>
          </a:xfrm>
          <a:prstGeom prst="rect">
            <a:avLst/>
          </a:prstGeom>
        </p:spPr>
      </p:pic>
      <p:sp>
        <p:nvSpPr>
          <p:cNvPr id="3" name="TextBox 2">
            <a:extLst>
              <a:ext uri="{FF2B5EF4-FFF2-40B4-BE49-F238E27FC236}">
                <a16:creationId xmlns:a16="http://schemas.microsoft.com/office/drawing/2014/main" id="{43A298B7-C8B1-0064-27AE-15BEFBA8C8CB}"/>
              </a:ext>
            </a:extLst>
          </p:cNvPr>
          <p:cNvSpPr txBox="1"/>
          <p:nvPr/>
        </p:nvSpPr>
        <p:spPr>
          <a:xfrm>
            <a:off x="365757" y="1236340"/>
            <a:ext cx="11672237" cy="523220"/>
          </a:xfrm>
          <a:prstGeom prst="rect">
            <a:avLst/>
          </a:prstGeom>
          <a:noFill/>
        </p:spPr>
        <p:txBody>
          <a:bodyPr wrap="square" rtlCol="0">
            <a:spAutoFit/>
          </a:bodyPr>
          <a:lstStyle/>
          <a:p>
            <a:r>
              <a:rPr lang="en-US" sz="2800" b="1" dirty="0"/>
              <a:t>C:\Users\&lt;</a:t>
            </a:r>
            <a:r>
              <a:rPr lang="en-US" sz="2800" b="1" i="1" dirty="0"/>
              <a:t>Service Account Name</a:t>
            </a:r>
            <a:r>
              <a:rPr lang="en-US" sz="2800" b="1" dirty="0"/>
              <a:t>&gt;\Documents\WindowsPowerShell</a:t>
            </a:r>
          </a:p>
        </p:txBody>
      </p:sp>
    </p:spTree>
    <p:extLst>
      <p:ext uri="{BB962C8B-B14F-4D97-AF65-F5344CB8AC3E}">
        <p14:creationId xmlns:p14="http://schemas.microsoft.com/office/powerpoint/2010/main" val="3102247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6889D4-8251-974E-6C47-AFD618AF3339}"/>
              </a:ext>
            </a:extLst>
          </p:cNvPr>
          <p:cNvPicPr>
            <a:picLocks noChangeAspect="1"/>
          </p:cNvPicPr>
          <p:nvPr/>
        </p:nvPicPr>
        <p:blipFill>
          <a:blip r:embed="rId3"/>
          <a:stretch>
            <a:fillRect/>
          </a:stretch>
        </p:blipFill>
        <p:spPr>
          <a:xfrm>
            <a:off x="2827394" y="840327"/>
            <a:ext cx="7153356" cy="4952323"/>
          </a:xfrm>
          <a:prstGeom prst="rect">
            <a:avLst/>
          </a:prstGeom>
        </p:spPr>
      </p:pic>
      <p:pic>
        <p:nvPicPr>
          <p:cNvPr id="7" name="Graphic 6" descr="Afraid face">
            <a:extLst>
              <a:ext uri="{FF2B5EF4-FFF2-40B4-BE49-F238E27FC236}">
                <a16:creationId xmlns:a16="http://schemas.microsoft.com/office/drawing/2014/main" id="{D86D549F-8693-0176-4AE1-A361281D8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474" y="840327"/>
            <a:ext cx="1473030" cy="1346770"/>
          </a:xfrm>
          <a:prstGeom prst="rect">
            <a:avLst/>
          </a:prstGeom>
        </p:spPr>
      </p:pic>
      <p:sp>
        <p:nvSpPr>
          <p:cNvPr id="2" name="Title 1">
            <a:extLst>
              <a:ext uri="{FF2B5EF4-FFF2-40B4-BE49-F238E27FC236}">
                <a16:creationId xmlns:a16="http://schemas.microsoft.com/office/drawing/2014/main" id="{1C486550-6D09-1126-7FAD-A025D99D2EEC}"/>
              </a:ext>
            </a:extLst>
          </p:cNvPr>
          <p:cNvSpPr txBox="1">
            <a:spLocks/>
          </p:cNvSpPr>
          <p:nvPr/>
        </p:nvSpPr>
        <p:spPr>
          <a:xfrm>
            <a:off x="3392128" y="176791"/>
            <a:ext cx="7153355" cy="485640"/>
          </a:xfrm>
          <a:prstGeom prst="rect">
            <a:avLst/>
          </a:prstGeom>
        </p:spPr>
        <p:txBody>
          <a:bodyPr anchor="b">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800" dirty="0"/>
              <a:t>Errors, Warning, Exceptions Oh My!</a:t>
            </a:r>
          </a:p>
        </p:txBody>
      </p:sp>
      <p:pic>
        <p:nvPicPr>
          <p:cNvPr id="4" name="Picture 3">
            <a:extLst>
              <a:ext uri="{FF2B5EF4-FFF2-40B4-BE49-F238E27FC236}">
                <a16:creationId xmlns:a16="http://schemas.microsoft.com/office/drawing/2014/main" id="{E2C6354D-3AC5-6339-E54B-DAD5E83E8CE7}"/>
              </a:ext>
            </a:extLst>
          </p:cNvPr>
          <p:cNvPicPr>
            <a:picLocks noChangeAspect="1"/>
          </p:cNvPicPr>
          <p:nvPr/>
        </p:nvPicPr>
        <p:blipFill>
          <a:blip r:embed="rId6"/>
          <a:stretch>
            <a:fillRect/>
          </a:stretch>
        </p:blipFill>
        <p:spPr>
          <a:xfrm rot="1298128">
            <a:off x="2944695" y="3348617"/>
            <a:ext cx="5883399" cy="1316513"/>
          </a:xfrm>
          <a:prstGeom prst="rect">
            <a:avLst/>
          </a:prstGeom>
        </p:spPr>
      </p:pic>
      <p:pic>
        <p:nvPicPr>
          <p:cNvPr id="8" name="Picture 7">
            <a:extLst>
              <a:ext uri="{FF2B5EF4-FFF2-40B4-BE49-F238E27FC236}">
                <a16:creationId xmlns:a16="http://schemas.microsoft.com/office/drawing/2014/main" id="{BA5D490E-B6EA-8E32-AAE3-4CAC31912463}"/>
              </a:ext>
            </a:extLst>
          </p:cNvPr>
          <p:cNvPicPr>
            <a:picLocks noChangeAspect="1"/>
          </p:cNvPicPr>
          <p:nvPr/>
        </p:nvPicPr>
        <p:blipFill>
          <a:blip r:embed="rId7"/>
          <a:stretch>
            <a:fillRect/>
          </a:stretch>
        </p:blipFill>
        <p:spPr>
          <a:xfrm rot="20692203">
            <a:off x="3889918" y="1864602"/>
            <a:ext cx="5619750" cy="1352550"/>
          </a:xfrm>
          <a:prstGeom prst="rect">
            <a:avLst/>
          </a:prstGeom>
        </p:spPr>
      </p:pic>
    </p:spTree>
    <p:extLst>
      <p:ext uri="{BB962C8B-B14F-4D97-AF65-F5344CB8AC3E}">
        <p14:creationId xmlns:p14="http://schemas.microsoft.com/office/powerpoint/2010/main" val="41790818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B38F7-E8EF-5913-24B8-89B31F754E26}"/>
              </a:ext>
            </a:extLst>
          </p:cNvPr>
          <p:cNvSpPr txBox="1"/>
          <p:nvPr/>
        </p:nvSpPr>
        <p:spPr>
          <a:xfrm>
            <a:off x="648686" y="2341769"/>
            <a:ext cx="4632230" cy="593287"/>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LynxGateStatusOutput</a:t>
            </a:r>
            <a:endParaRPr lang="en-US" sz="2800" dirty="0">
              <a:solidFill>
                <a:schemeClr val="tx1">
                  <a:alpha val="80000"/>
                </a:schemeClr>
              </a:solidFill>
            </a:endParaRPr>
          </a:p>
        </p:txBody>
      </p:sp>
      <p:pic>
        <p:nvPicPr>
          <p:cNvPr id="3" name="Picture 2">
            <a:extLst>
              <a:ext uri="{FF2B5EF4-FFF2-40B4-BE49-F238E27FC236}">
                <a16:creationId xmlns:a16="http://schemas.microsoft.com/office/drawing/2014/main" id="{E8AEA52E-8698-BB3C-8AED-F149888C32EF}"/>
              </a:ext>
            </a:extLst>
          </p:cNvPr>
          <p:cNvPicPr>
            <a:picLocks noChangeAspect="1"/>
          </p:cNvPicPr>
          <p:nvPr/>
        </p:nvPicPr>
        <p:blipFill>
          <a:blip r:embed="rId2"/>
          <a:stretch>
            <a:fillRect/>
          </a:stretch>
        </p:blipFill>
        <p:spPr>
          <a:xfrm>
            <a:off x="6226019" y="132080"/>
            <a:ext cx="5834572" cy="5852160"/>
          </a:xfrm>
          <a:prstGeom prst="rect">
            <a:avLst/>
          </a:prstGeom>
        </p:spPr>
      </p:pic>
    </p:spTree>
    <p:extLst>
      <p:ext uri="{BB962C8B-B14F-4D97-AF65-F5344CB8AC3E}">
        <p14:creationId xmlns:p14="http://schemas.microsoft.com/office/powerpoint/2010/main" val="38175948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29066-F29C-49B7-8645-95343D25EC16}"/>
              </a:ext>
            </a:extLst>
          </p:cNvPr>
          <p:cNvSpPr txBox="1"/>
          <p:nvPr/>
        </p:nvSpPr>
        <p:spPr>
          <a:xfrm>
            <a:off x="3880967" y="294869"/>
            <a:ext cx="4430066" cy="541509"/>
          </a:xfrm>
          <a:prstGeom prst="rect">
            <a:avLst/>
          </a:prstGeom>
        </p:spPr>
        <p:txBody>
          <a:bodyPr vert="horz" wrap="square" lIns="91440" tIns="45720" rIns="91440" bIns="45720" rtlCol="0" anchor="b">
            <a:noAutofit/>
          </a:bodyPr>
          <a:lstStyle/>
          <a:p>
            <a:pPr>
              <a:lnSpc>
                <a:spcPct val="90000"/>
              </a:lnSpc>
              <a:spcBef>
                <a:spcPct val="0"/>
              </a:spcBef>
              <a:spcAft>
                <a:spcPts val="600"/>
              </a:spcAft>
            </a:pPr>
            <a:r>
              <a:rPr lang="en-US" sz="2800" dirty="0">
                <a:latin typeface="+mj-lt"/>
                <a:ea typeface="+mj-ea"/>
                <a:cs typeface="+mj-cs"/>
              </a:rPr>
              <a:t>Invoke-</a:t>
            </a:r>
            <a:r>
              <a:rPr lang="en-US" sz="2800" dirty="0" err="1">
                <a:latin typeface="+mj-lt"/>
                <a:ea typeface="+mj-ea"/>
                <a:cs typeface="+mj-cs"/>
              </a:rPr>
              <a:t>LynxGateSandFStatus</a:t>
            </a:r>
            <a:endParaRPr lang="en-US" sz="2800" dirty="0">
              <a:latin typeface="+mj-lt"/>
              <a:ea typeface="+mj-ea"/>
              <a:cs typeface="+mj-cs"/>
            </a:endParaRPr>
          </a:p>
        </p:txBody>
      </p:sp>
      <p:pic>
        <p:nvPicPr>
          <p:cNvPr id="4" name="Picture 3">
            <a:extLst>
              <a:ext uri="{FF2B5EF4-FFF2-40B4-BE49-F238E27FC236}">
                <a16:creationId xmlns:a16="http://schemas.microsoft.com/office/drawing/2014/main" id="{0B41CADB-585C-927A-4255-05970059DE00}"/>
              </a:ext>
            </a:extLst>
          </p:cNvPr>
          <p:cNvPicPr>
            <a:picLocks noChangeAspect="1"/>
          </p:cNvPicPr>
          <p:nvPr/>
        </p:nvPicPr>
        <p:blipFill>
          <a:blip r:embed="rId2"/>
          <a:stretch>
            <a:fillRect/>
          </a:stretch>
        </p:blipFill>
        <p:spPr>
          <a:xfrm>
            <a:off x="1654620" y="1014120"/>
            <a:ext cx="9523663" cy="5007502"/>
          </a:xfrm>
          <a:prstGeom prst="rect">
            <a:avLst/>
          </a:prstGeom>
        </p:spPr>
      </p:pic>
    </p:spTree>
    <p:extLst>
      <p:ext uri="{BB962C8B-B14F-4D97-AF65-F5344CB8AC3E}">
        <p14:creationId xmlns:p14="http://schemas.microsoft.com/office/powerpoint/2010/main" val="17973769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8A22A-5E37-BF57-44CE-11A694D4F59E}"/>
              </a:ext>
            </a:extLst>
          </p:cNvPr>
          <p:cNvSpPr txBox="1"/>
          <p:nvPr/>
        </p:nvSpPr>
        <p:spPr>
          <a:xfrm>
            <a:off x="3691137" y="131507"/>
            <a:ext cx="4809723" cy="601337"/>
          </a:xfrm>
          <a:prstGeom prst="rect">
            <a:avLst/>
          </a:prstGeom>
        </p:spPr>
        <p:txBody>
          <a:bodyPr vert="horz" wrap="square" lIns="91440" tIns="45720" rIns="91440" bIns="45720" rtlCol="0" anchor="b">
            <a:noAutofit/>
          </a:bodyPr>
          <a:lstStyle/>
          <a:p>
            <a:pPr>
              <a:lnSpc>
                <a:spcPct val="90000"/>
              </a:lnSpc>
              <a:spcBef>
                <a:spcPct val="0"/>
              </a:spcBef>
              <a:spcAft>
                <a:spcPts val="600"/>
              </a:spcAft>
            </a:pPr>
            <a:r>
              <a:rPr lang="en-US" sz="2800" dirty="0">
                <a:latin typeface="+mj-lt"/>
                <a:ea typeface="+mj-ea"/>
                <a:cs typeface="+mj-cs"/>
              </a:rPr>
              <a:t>Invoke-</a:t>
            </a:r>
            <a:r>
              <a:rPr lang="en-US" sz="2800" dirty="0" err="1">
                <a:latin typeface="+mj-lt"/>
                <a:ea typeface="+mj-ea"/>
                <a:cs typeface="+mj-cs"/>
              </a:rPr>
              <a:t>LynxGateSandFStatus</a:t>
            </a:r>
            <a:r>
              <a:rPr lang="en-US" sz="2800" dirty="0">
                <a:latin typeface="+mj-lt"/>
                <a:ea typeface="+mj-ea"/>
                <a:cs typeface="+mj-cs"/>
              </a:rPr>
              <a:t> 2</a:t>
            </a:r>
          </a:p>
        </p:txBody>
      </p:sp>
      <p:pic>
        <p:nvPicPr>
          <p:cNvPr id="3" name="Picture 2">
            <a:extLst>
              <a:ext uri="{FF2B5EF4-FFF2-40B4-BE49-F238E27FC236}">
                <a16:creationId xmlns:a16="http://schemas.microsoft.com/office/drawing/2014/main" id="{199E8EFD-A402-0B04-7DFF-DF0C2A0F947B}"/>
              </a:ext>
            </a:extLst>
          </p:cNvPr>
          <p:cNvPicPr>
            <a:picLocks noChangeAspect="1"/>
          </p:cNvPicPr>
          <p:nvPr/>
        </p:nvPicPr>
        <p:blipFill>
          <a:blip r:embed="rId2"/>
          <a:stretch>
            <a:fillRect/>
          </a:stretch>
        </p:blipFill>
        <p:spPr>
          <a:xfrm>
            <a:off x="1273060" y="909465"/>
            <a:ext cx="9645879" cy="5039069"/>
          </a:xfrm>
          <a:prstGeom prst="rect">
            <a:avLst/>
          </a:prstGeom>
        </p:spPr>
      </p:pic>
    </p:spTree>
    <p:extLst>
      <p:ext uri="{BB962C8B-B14F-4D97-AF65-F5344CB8AC3E}">
        <p14:creationId xmlns:p14="http://schemas.microsoft.com/office/powerpoint/2010/main" val="10414891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7084B-CF78-1F29-0911-D0C94250C654}"/>
              </a:ext>
            </a:extLst>
          </p:cNvPr>
          <p:cNvSpPr txBox="1"/>
          <p:nvPr/>
        </p:nvSpPr>
        <p:spPr>
          <a:xfrm>
            <a:off x="2652121" y="405392"/>
            <a:ext cx="6764572" cy="560379"/>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LynxGateSandFStatus</a:t>
            </a:r>
            <a:r>
              <a:rPr lang="en-US" sz="2800" dirty="0">
                <a:solidFill>
                  <a:schemeClr val="tx1">
                    <a:alpha val="80000"/>
                  </a:schemeClr>
                </a:solidFill>
              </a:rPr>
              <a:t> (Sample Email)</a:t>
            </a:r>
          </a:p>
        </p:txBody>
      </p:sp>
      <p:pic>
        <p:nvPicPr>
          <p:cNvPr id="4" name="Picture 3">
            <a:extLst>
              <a:ext uri="{FF2B5EF4-FFF2-40B4-BE49-F238E27FC236}">
                <a16:creationId xmlns:a16="http://schemas.microsoft.com/office/drawing/2014/main" id="{E6A2259F-F870-1465-DD83-FEA3BF30AA87}"/>
              </a:ext>
            </a:extLst>
          </p:cNvPr>
          <p:cNvPicPr>
            <a:picLocks noChangeAspect="1"/>
          </p:cNvPicPr>
          <p:nvPr/>
        </p:nvPicPr>
        <p:blipFill>
          <a:blip r:embed="rId2"/>
          <a:stretch>
            <a:fillRect/>
          </a:stretch>
        </p:blipFill>
        <p:spPr>
          <a:xfrm>
            <a:off x="5256242" y="1652554"/>
            <a:ext cx="6669058" cy="2693414"/>
          </a:xfrm>
          <a:prstGeom prst="rect">
            <a:avLst/>
          </a:prstGeom>
        </p:spPr>
      </p:pic>
      <p:pic>
        <p:nvPicPr>
          <p:cNvPr id="6" name="Picture 5">
            <a:extLst>
              <a:ext uri="{FF2B5EF4-FFF2-40B4-BE49-F238E27FC236}">
                <a16:creationId xmlns:a16="http://schemas.microsoft.com/office/drawing/2014/main" id="{C0E949E6-8FBC-DCEF-6808-28B16B88BA15}"/>
              </a:ext>
            </a:extLst>
          </p:cNvPr>
          <p:cNvPicPr>
            <a:picLocks noChangeAspect="1"/>
          </p:cNvPicPr>
          <p:nvPr/>
        </p:nvPicPr>
        <p:blipFill>
          <a:blip r:embed="rId3"/>
          <a:stretch>
            <a:fillRect/>
          </a:stretch>
        </p:blipFill>
        <p:spPr>
          <a:xfrm>
            <a:off x="266700" y="1202290"/>
            <a:ext cx="4770842" cy="3893692"/>
          </a:xfrm>
          <a:prstGeom prst="rect">
            <a:avLst/>
          </a:prstGeom>
        </p:spPr>
      </p:pic>
    </p:spTree>
    <p:extLst>
      <p:ext uri="{BB962C8B-B14F-4D97-AF65-F5344CB8AC3E}">
        <p14:creationId xmlns:p14="http://schemas.microsoft.com/office/powerpoint/2010/main" val="453727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93FEB-E893-4047-C34F-D6D38BEB9594}"/>
              </a:ext>
            </a:extLst>
          </p:cNvPr>
          <p:cNvSpPr txBox="1"/>
          <p:nvPr/>
        </p:nvSpPr>
        <p:spPr>
          <a:xfrm>
            <a:off x="3471184" y="99915"/>
            <a:ext cx="5498156" cy="612353"/>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LynxGateStarInterfaceStatus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51BF5E4E-98A3-2B0A-3F1B-CF5869EE44DA}"/>
              </a:ext>
            </a:extLst>
          </p:cNvPr>
          <p:cNvPicPr>
            <a:picLocks noChangeAspect="1"/>
          </p:cNvPicPr>
          <p:nvPr/>
        </p:nvPicPr>
        <p:blipFill>
          <a:blip r:embed="rId2"/>
          <a:stretch>
            <a:fillRect/>
          </a:stretch>
        </p:blipFill>
        <p:spPr>
          <a:xfrm>
            <a:off x="1697305" y="712268"/>
            <a:ext cx="8797390" cy="5192223"/>
          </a:xfrm>
          <a:prstGeom prst="rect">
            <a:avLst/>
          </a:prstGeom>
        </p:spPr>
      </p:pic>
    </p:spTree>
    <p:extLst>
      <p:ext uri="{BB962C8B-B14F-4D97-AF65-F5344CB8AC3E}">
        <p14:creationId xmlns:p14="http://schemas.microsoft.com/office/powerpoint/2010/main" val="3542658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86D3C-474F-D58F-9BAD-4A1F353BCC00}"/>
              </a:ext>
            </a:extLst>
          </p:cNvPr>
          <p:cNvSpPr txBox="1"/>
          <p:nvPr/>
        </p:nvSpPr>
        <p:spPr>
          <a:xfrm>
            <a:off x="3361264" y="86537"/>
            <a:ext cx="6070412" cy="514313"/>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LynxGateXpHostInterfaceStatus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E369C381-8630-3E1A-4B70-E1142C5E1C96}"/>
              </a:ext>
            </a:extLst>
          </p:cNvPr>
          <p:cNvPicPr>
            <a:picLocks noChangeAspect="1"/>
          </p:cNvPicPr>
          <p:nvPr/>
        </p:nvPicPr>
        <p:blipFill>
          <a:blip r:embed="rId2"/>
          <a:stretch>
            <a:fillRect/>
          </a:stretch>
        </p:blipFill>
        <p:spPr>
          <a:xfrm>
            <a:off x="1986967" y="693318"/>
            <a:ext cx="8523821" cy="5274299"/>
          </a:xfrm>
          <a:prstGeom prst="rect">
            <a:avLst/>
          </a:prstGeom>
        </p:spPr>
      </p:pic>
    </p:spTree>
    <p:extLst>
      <p:ext uri="{BB962C8B-B14F-4D97-AF65-F5344CB8AC3E}">
        <p14:creationId xmlns:p14="http://schemas.microsoft.com/office/powerpoint/2010/main" val="12455399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A579C-6EA9-69AE-563E-D06A57C6EADE}"/>
              </a:ext>
            </a:extLst>
          </p:cNvPr>
          <p:cNvSpPr txBox="1"/>
          <p:nvPr/>
        </p:nvSpPr>
        <p:spPr>
          <a:xfrm>
            <a:off x="2616408" y="245617"/>
            <a:ext cx="6959182" cy="602108"/>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LynxGateSBXPAcqHostInterfaceStatus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05FA948F-F96E-BDB8-F908-7E77F8BED22D}"/>
              </a:ext>
            </a:extLst>
          </p:cNvPr>
          <p:cNvPicPr>
            <a:picLocks noChangeAspect="1"/>
          </p:cNvPicPr>
          <p:nvPr/>
        </p:nvPicPr>
        <p:blipFill>
          <a:blip r:embed="rId2"/>
          <a:stretch>
            <a:fillRect/>
          </a:stretch>
        </p:blipFill>
        <p:spPr>
          <a:xfrm>
            <a:off x="1862137" y="847725"/>
            <a:ext cx="8467725" cy="5162550"/>
          </a:xfrm>
          <a:prstGeom prst="rect">
            <a:avLst/>
          </a:prstGeom>
        </p:spPr>
      </p:pic>
    </p:spTree>
    <p:extLst>
      <p:ext uri="{BB962C8B-B14F-4D97-AF65-F5344CB8AC3E}">
        <p14:creationId xmlns:p14="http://schemas.microsoft.com/office/powerpoint/2010/main" val="11040276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95CB7-E7C1-A557-A8CA-B50786D364AC}"/>
              </a:ext>
            </a:extLst>
          </p:cNvPr>
          <p:cNvSpPr txBox="1"/>
          <p:nvPr/>
        </p:nvSpPr>
        <p:spPr>
          <a:xfrm>
            <a:off x="2938088" y="168652"/>
            <a:ext cx="6781265" cy="582118"/>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Invoke-LynxGateXp2ETPHostInterfaceStatus</a:t>
            </a:r>
          </a:p>
        </p:txBody>
      </p:sp>
      <p:pic>
        <p:nvPicPr>
          <p:cNvPr id="4" name="Picture 3">
            <a:extLst>
              <a:ext uri="{FF2B5EF4-FFF2-40B4-BE49-F238E27FC236}">
                <a16:creationId xmlns:a16="http://schemas.microsoft.com/office/drawing/2014/main" id="{392137B4-AC6F-0812-3016-05E1F74F430C}"/>
              </a:ext>
            </a:extLst>
          </p:cNvPr>
          <p:cNvPicPr>
            <a:picLocks noChangeAspect="1"/>
          </p:cNvPicPr>
          <p:nvPr/>
        </p:nvPicPr>
        <p:blipFill>
          <a:blip r:embed="rId2"/>
          <a:stretch>
            <a:fillRect/>
          </a:stretch>
        </p:blipFill>
        <p:spPr>
          <a:xfrm>
            <a:off x="1724025" y="750770"/>
            <a:ext cx="8743950" cy="5200650"/>
          </a:xfrm>
          <a:prstGeom prst="rect">
            <a:avLst/>
          </a:prstGeom>
        </p:spPr>
      </p:pic>
    </p:spTree>
    <p:extLst>
      <p:ext uri="{BB962C8B-B14F-4D97-AF65-F5344CB8AC3E}">
        <p14:creationId xmlns:p14="http://schemas.microsoft.com/office/powerpoint/2010/main" val="21744985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39AD6-9CAD-6687-2519-B2C8A0F4C8DD}"/>
              </a:ext>
            </a:extLst>
          </p:cNvPr>
          <p:cNvSpPr txBox="1"/>
          <p:nvPr/>
        </p:nvSpPr>
        <p:spPr>
          <a:xfrm>
            <a:off x="3555141" y="266700"/>
            <a:ext cx="5081717" cy="573425"/>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LynxGateCOOPSBIStatus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91970A52-4E76-8480-7C95-85A3CD0118E8}"/>
              </a:ext>
            </a:extLst>
          </p:cNvPr>
          <p:cNvPicPr>
            <a:picLocks noChangeAspect="1"/>
          </p:cNvPicPr>
          <p:nvPr/>
        </p:nvPicPr>
        <p:blipFill>
          <a:blip r:embed="rId2"/>
          <a:stretch>
            <a:fillRect/>
          </a:stretch>
        </p:blipFill>
        <p:spPr>
          <a:xfrm>
            <a:off x="1619250" y="840125"/>
            <a:ext cx="8953500" cy="5076825"/>
          </a:xfrm>
          <a:prstGeom prst="rect">
            <a:avLst/>
          </a:prstGeom>
        </p:spPr>
      </p:pic>
    </p:spTree>
    <p:extLst>
      <p:ext uri="{BB962C8B-B14F-4D97-AF65-F5344CB8AC3E}">
        <p14:creationId xmlns:p14="http://schemas.microsoft.com/office/powerpoint/2010/main" val="28166895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9C182-01B9-7FCC-5BC2-C54C26B4D246}"/>
              </a:ext>
            </a:extLst>
          </p:cNvPr>
          <p:cNvSpPr txBox="1"/>
          <p:nvPr/>
        </p:nvSpPr>
        <p:spPr>
          <a:xfrm>
            <a:off x="3426579" y="201340"/>
            <a:ext cx="5338840" cy="597558"/>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LynxGateCOOPSBAStatus</a:t>
            </a:r>
            <a:endParaRPr lang="en-US" sz="2800" dirty="0">
              <a:solidFill>
                <a:schemeClr val="tx1">
                  <a:alpha val="80000"/>
                </a:schemeClr>
              </a:solidFill>
            </a:endParaRPr>
          </a:p>
        </p:txBody>
      </p:sp>
      <p:pic>
        <p:nvPicPr>
          <p:cNvPr id="7" name="Picture 6">
            <a:extLst>
              <a:ext uri="{FF2B5EF4-FFF2-40B4-BE49-F238E27FC236}">
                <a16:creationId xmlns:a16="http://schemas.microsoft.com/office/drawing/2014/main" id="{03E710BB-2A13-6A48-D0A6-1CBF75494195}"/>
              </a:ext>
            </a:extLst>
          </p:cNvPr>
          <p:cNvPicPr>
            <a:picLocks noChangeAspect="1"/>
          </p:cNvPicPr>
          <p:nvPr/>
        </p:nvPicPr>
        <p:blipFill>
          <a:blip r:embed="rId2"/>
          <a:stretch>
            <a:fillRect/>
          </a:stretch>
        </p:blipFill>
        <p:spPr>
          <a:xfrm>
            <a:off x="1752599" y="798898"/>
            <a:ext cx="8686800" cy="5076825"/>
          </a:xfrm>
          <a:prstGeom prst="rect">
            <a:avLst/>
          </a:prstGeom>
        </p:spPr>
      </p:pic>
      <p:sp>
        <p:nvSpPr>
          <p:cNvPr id="3" name="Rectangle 2">
            <a:extLst>
              <a:ext uri="{FF2B5EF4-FFF2-40B4-BE49-F238E27FC236}">
                <a16:creationId xmlns:a16="http://schemas.microsoft.com/office/drawing/2014/main" id="{DA1DAC89-3671-A830-C8E4-06306335398B}"/>
              </a:ext>
            </a:extLst>
          </p:cNvPr>
          <p:cNvSpPr/>
          <p:nvPr/>
        </p:nvSpPr>
        <p:spPr>
          <a:xfrm>
            <a:off x="10439399" y="4781550"/>
            <a:ext cx="1562101" cy="92180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728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361B2B-F9B8-4701-E72A-A469D50D9FF1}"/>
              </a:ext>
            </a:extLst>
          </p:cNvPr>
          <p:cNvSpPr txBox="1"/>
          <p:nvPr/>
        </p:nvSpPr>
        <p:spPr>
          <a:xfrm>
            <a:off x="1003263" y="1774332"/>
            <a:ext cx="10027288" cy="155696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kern="1200" dirty="0">
                <a:latin typeface="+mj-lt"/>
                <a:ea typeface="+mj-ea"/>
                <a:cs typeface="+mj-cs"/>
              </a:rPr>
              <a:t>PowerShell with SQL Statement Data Gathering?</a:t>
            </a:r>
          </a:p>
        </p:txBody>
      </p:sp>
    </p:spTree>
    <p:extLst>
      <p:ext uri="{BB962C8B-B14F-4D97-AF65-F5344CB8AC3E}">
        <p14:creationId xmlns:p14="http://schemas.microsoft.com/office/powerpoint/2010/main" val="179907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62A3E-DEE2-0059-5E42-BDCC06C1A25B}"/>
              </a:ext>
            </a:extLst>
          </p:cNvPr>
          <p:cNvSpPr txBox="1"/>
          <p:nvPr/>
        </p:nvSpPr>
        <p:spPr>
          <a:xfrm>
            <a:off x="4132665" y="360769"/>
            <a:ext cx="3239564" cy="522808"/>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More Sample Emails</a:t>
            </a:r>
          </a:p>
        </p:txBody>
      </p:sp>
      <p:pic>
        <p:nvPicPr>
          <p:cNvPr id="6" name="Picture 5">
            <a:extLst>
              <a:ext uri="{FF2B5EF4-FFF2-40B4-BE49-F238E27FC236}">
                <a16:creationId xmlns:a16="http://schemas.microsoft.com/office/drawing/2014/main" id="{FB5B1A6E-3A23-C5D4-1589-5B84C7ABE8EA}"/>
              </a:ext>
            </a:extLst>
          </p:cNvPr>
          <p:cNvPicPr>
            <a:picLocks noChangeAspect="1"/>
          </p:cNvPicPr>
          <p:nvPr/>
        </p:nvPicPr>
        <p:blipFill>
          <a:blip r:embed="rId2"/>
          <a:stretch>
            <a:fillRect/>
          </a:stretch>
        </p:blipFill>
        <p:spPr>
          <a:xfrm>
            <a:off x="239480" y="1588616"/>
            <a:ext cx="3712760" cy="3846981"/>
          </a:xfrm>
          <a:prstGeom prst="rect">
            <a:avLst/>
          </a:prstGeom>
        </p:spPr>
      </p:pic>
      <p:pic>
        <p:nvPicPr>
          <p:cNvPr id="7" name="Picture 6">
            <a:extLst>
              <a:ext uri="{FF2B5EF4-FFF2-40B4-BE49-F238E27FC236}">
                <a16:creationId xmlns:a16="http://schemas.microsoft.com/office/drawing/2014/main" id="{9106F457-09CC-C3EA-C78B-B3FF0E1303EA}"/>
              </a:ext>
            </a:extLst>
          </p:cNvPr>
          <p:cNvPicPr>
            <a:picLocks noChangeAspect="1"/>
          </p:cNvPicPr>
          <p:nvPr/>
        </p:nvPicPr>
        <p:blipFill>
          <a:blip r:embed="rId3"/>
          <a:stretch>
            <a:fillRect/>
          </a:stretch>
        </p:blipFill>
        <p:spPr>
          <a:xfrm>
            <a:off x="4132665" y="1588617"/>
            <a:ext cx="3712760" cy="3846982"/>
          </a:xfrm>
          <a:prstGeom prst="rect">
            <a:avLst/>
          </a:prstGeom>
        </p:spPr>
      </p:pic>
      <p:pic>
        <p:nvPicPr>
          <p:cNvPr id="8" name="Picture 7">
            <a:extLst>
              <a:ext uri="{FF2B5EF4-FFF2-40B4-BE49-F238E27FC236}">
                <a16:creationId xmlns:a16="http://schemas.microsoft.com/office/drawing/2014/main" id="{5DD306D9-4383-A000-1EF3-0F094B8E0801}"/>
              </a:ext>
            </a:extLst>
          </p:cNvPr>
          <p:cNvPicPr>
            <a:picLocks noChangeAspect="1"/>
          </p:cNvPicPr>
          <p:nvPr/>
        </p:nvPicPr>
        <p:blipFill>
          <a:blip r:embed="rId4"/>
          <a:stretch>
            <a:fillRect/>
          </a:stretch>
        </p:blipFill>
        <p:spPr>
          <a:xfrm>
            <a:off x="8112790" y="1588617"/>
            <a:ext cx="3712760" cy="3846983"/>
          </a:xfrm>
          <a:prstGeom prst="rect">
            <a:avLst/>
          </a:prstGeom>
        </p:spPr>
      </p:pic>
    </p:spTree>
    <p:extLst>
      <p:ext uri="{BB962C8B-B14F-4D97-AF65-F5344CB8AC3E}">
        <p14:creationId xmlns:p14="http://schemas.microsoft.com/office/powerpoint/2010/main" val="18499820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E8150-EE8C-FC1C-3165-C81644CD184D}"/>
              </a:ext>
            </a:extLst>
          </p:cNvPr>
          <p:cNvSpPr txBox="1"/>
          <p:nvPr/>
        </p:nvSpPr>
        <p:spPr>
          <a:xfrm>
            <a:off x="4320540" y="195209"/>
            <a:ext cx="3107676" cy="57134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kern="1200" dirty="0">
                <a:latin typeface="+mj-lt"/>
                <a:ea typeface="+mj-ea"/>
                <a:cs typeface="+mj-cs"/>
              </a:rPr>
              <a:t>Device Status Types</a:t>
            </a:r>
          </a:p>
        </p:txBody>
      </p:sp>
      <p:pic>
        <p:nvPicPr>
          <p:cNvPr id="5" name="Picture 4">
            <a:extLst>
              <a:ext uri="{FF2B5EF4-FFF2-40B4-BE49-F238E27FC236}">
                <a16:creationId xmlns:a16="http://schemas.microsoft.com/office/drawing/2014/main" id="{0E549FA2-B81C-ABFA-8B09-2800A726C1CC}"/>
              </a:ext>
            </a:extLst>
          </p:cNvPr>
          <p:cNvPicPr>
            <a:picLocks noChangeAspect="1"/>
          </p:cNvPicPr>
          <p:nvPr/>
        </p:nvPicPr>
        <p:blipFill>
          <a:blip r:embed="rId2"/>
          <a:stretch>
            <a:fillRect/>
          </a:stretch>
        </p:blipFill>
        <p:spPr>
          <a:xfrm>
            <a:off x="203499" y="1117656"/>
            <a:ext cx="11673191" cy="4367373"/>
          </a:xfrm>
          <a:prstGeom prst="rect">
            <a:avLst/>
          </a:prstGeom>
        </p:spPr>
      </p:pic>
    </p:spTree>
    <p:extLst>
      <p:ext uri="{BB962C8B-B14F-4D97-AF65-F5344CB8AC3E}">
        <p14:creationId xmlns:p14="http://schemas.microsoft.com/office/powerpoint/2010/main" val="36370665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49977D-45AF-A9B4-C17F-6BFAE9BB0A26}"/>
              </a:ext>
            </a:extLst>
          </p:cNvPr>
          <p:cNvSpPr txBox="1"/>
          <p:nvPr/>
        </p:nvSpPr>
        <p:spPr>
          <a:xfrm>
            <a:off x="5148335" y="493159"/>
            <a:ext cx="1895325" cy="57134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mj-lt"/>
                <a:ea typeface="+mj-ea"/>
                <a:cs typeface="+mj-cs"/>
              </a:rPr>
              <a:t>Notification</a:t>
            </a:r>
            <a:endParaRPr lang="en-US" sz="2800" kern="1200" dirty="0">
              <a:latin typeface="+mj-lt"/>
              <a:ea typeface="+mj-ea"/>
              <a:cs typeface="+mj-cs"/>
            </a:endParaRPr>
          </a:p>
        </p:txBody>
      </p:sp>
      <p:pic>
        <p:nvPicPr>
          <p:cNvPr id="3" name="Picture 2">
            <a:extLst>
              <a:ext uri="{FF2B5EF4-FFF2-40B4-BE49-F238E27FC236}">
                <a16:creationId xmlns:a16="http://schemas.microsoft.com/office/drawing/2014/main" id="{CF079976-0512-D720-9E24-B086E49F8D34}"/>
              </a:ext>
            </a:extLst>
          </p:cNvPr>
          <p:cNvPicPr>
            <a:picLocks noChangeAspect="1"/>
          </p:cNvPicPr>
          <p:nvPr/>
        </p:nvPicPr>
        <p:blipFill>
          <a:blip r:embed="rId2"/>
          <a:stretch>
            <a:fillRect/>
          </a:stretch>
        </p:blipFill>
        <p:spPr>
          <a:xfrm>
            <a:off x="5014912" y="1319961"/>
            <a:ext cx="2162175" cy="2409825"/>
          </a:xfrm>
          <a:prstGeom prst="rect">
            <a:avLst/>
          </a:prstGeom>
        </p:spPr>
      </p:pic>
    </p:spTree>
    <p:extLst>
      <p:ext uri="{BB962C8B-B14F-4D97-AF65-F5344CB8AC3E}">
        <p14:creationId xmlns:p14="http://schemas.microsoft.com/office/powerpoint/2010/main" val="17823704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6DB36-7821-AC2A-91E1-6223397BD2C3}"/>
              </a:ext>
            </a:extLst>
          </p:cNvPr>
          <p:cNvSpPr txBox="1"/>
          <p:nvPr/>
        </p:nvSpPr>
        <p:spPr>
          <a:xfrm>
            <a:off x="1666019" y="2013085"/>
            <a:ext cx="8859961" cy="11027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dirty="0">
                <a:latin typeface="+mj-lt"/>
                <a:ea typeface="+mj-ea"/>
                <a:cs typeface="+mj-cs"/>
              </a:rPr>
              <a:t>PSHSummit2023Demo</a:t>
            </a:r>
          </a:p>
        </p:txBody>
      </p:sp>
    </p:spTree>
    <p:extLst>
      <p:ext uri="{BB962C8B-B14F-4D97-AF65-F5344CB8AC3E}">
        <p14:creationId xmlns:p14="http://schemas.microsoft.com/office/powerpoint/2010/main" val="2738791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D1D9F4-99BD-66B9-ADEF-FD157DD57D33}"/>
              </a:ext>
            </a:extLst>
          </p:cNvPr>
          <p:cNvSpPr txBox="1"/>
          <p:nvPr/>
        </p:nvSpPr>
        <p:spPr>
          <a:xfrm>
            <a:off x="5014773" y="369869"/>
            <a:ext cx="2320975" cy="57134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kern="1200" dirty="0">
                <a:latin typeface="+mj-lt"/>
                <a:ea typeface="+mj-ea"/>
                <a:cs typeface="+mj-cs"/>
              </a:rPr>
              <a:t>Call </a:t>
            </a:r>
            <a:r>
              <a:rPr lang="en-US" sz="2800" dirty="0">
                <a:latin typeface="+mj-lt"/>
                <a:ea typeface="+mj-ea"/>
                <a:cs typeface="+mj-cs"/>
              </a:rPr>
              <a:t>To Action</a:t>
            </a:r>
            <a:endParaRPr lang="en-US" sz="2800" kern="1200" dirty="0">
              <a:latin typeface="+mj-lt"/>
              <a:ea typeface="+mj-ea"/>
              <a:cs typeface="+mj-cs"/>
            </a:endParaRPr>
          </a:p>
        </p:txBody>
      </p:sp>
      <p:sp>
        <p:nvSpPr>
          <p:cNvPr id="3" name="Rectangle 2">
            <a:extLst>
              <a:ext uri="{FF2B5EF4-FFF2-40B4-BE49-F238E27FC236}">
                <a16:creationId xmlns:a16="http://schemas.microsoft.com/office/drawing/2014/main" id="{543A32D9-F6FD-7A64-C430-7915A0713D33}"/>
              </a:ext>
            </a:extLst>
          </p:cNvPr>
          <p:cNvSpPr/>
          <p:nvPr/>
        </p:nvSpPr>
        <p:spPr>
          <a:xfrm>
            <a:off x="2537506" y="1206139"/>
            <a:ext cx="6884257" cy="646331"/>
          </a:xfrm>
          <a:prstGeom prst="rect">
            <a:avLst/>
          </a:prstGeom>
          <a:noFill/>
        </p:spPr>
        <p:txBody>
          <a:bodyPr wrap="non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Create Modules instead of ps1 files</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3">
            <a:extLst>
              <a:ext uri="{FF2B5EF4-FFF2-40B4-BE49-F238E27FC236}">
                <a16:creationId xmlns:a16="http://schemas.microsoft.com/office/drawing/2014/main" id="{E0F44737-6F67-D533-7B54-54B63AE37055}"/>
              </a:ext>
            </a:extLst>
          </p:cNvPr>
          <p:cNvSpPr/>
          <p:nvPr/>
        </p:nvSpPr>
        <p:spPr>
          <a:xfrm>
            <a:off x="1932289" y="2117391"/>
            <a:ext cx="8094716" cy="646331"/>
          </a:xfrm>
          <a:prstGeom prst="rect">
            <a:avLst/>
          </a:prstGeom>
          <a:noFill/>
        </p:spPr>
        <p:txBody>
          <a:bodyPr wrap="non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Consider using PS to connect to Database</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294518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1527CF-A3A3-5259-4268-8197689D0269}"/>
              </a:ext>
            </a:extLst>
          </p:cNvPr>
          <p:cNvSpPr txBox="1"/>
          <p:nvPr/>
        </p:nvSpPr>
        <p:spPr>
          <a:xfrm>
            <a:off x="4483860" y="547992"/>
            <a:ext cx="3029148" cy="950535"/>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rPr>
              <a:t>Thanks!</a:t>
            </a:r>
            <a:endParaRPr lang="en-US" sz="6600" b="1" kern="1200" dirty="0">
              <a:latin typeface="+mj-lt"/>
              <a:ea typeface="+mj-ea"/>
              <a:cs typeface="+mj-cs"/>
            </a:endParaRPr>
          </a:p>
        </p:txBody>
      </p:sp>
      <p:sp>
        <p:nvSpPr>
          <p:cNvPr id="5" name="TextBox 4">
            <a:extLst>
              <a:ext uri="{FF2B5EF4-FFF2-40B4-BE49-F238E27FC236}">
                <a16:creationId xmlns:a16="http://schemas.microsoft.com/office/drawing/2014/main" id="{0855A73D-8E6E-B1AD-B88E-01CE78DACBCA}"/>
              </a:ext>
            </a:extLst>
          </p:cNvPr>
          <p:cNvSpPr txBox="1"/>
          <p:nvPr/>
        </p:nvSpPr>
        <p:spPr>
          <a:xfrm>
            <a:off x="3679062" y="5125360"/>
            <a:ext cx="5039360" cy="584775"/>
          </a:xfrm>
          <a:prstGeom prst="rect">
            <a:avLst/>
          </a:prstGeom>
          <a:noFill/>
        </p:spPr>
        <p:txBody>
          <a:bodyPr wrap="square" rtlCol="0">
            <a:spAutoFit/>
          </a:bodyPr>
          <a:lstStyle/>
          <a:p>
            <a:r>
              <a:rPr lang="en-US" sz="3200" b="1" dirty="0"/>
              <a:t>brucestump@gmail.com</a:t>
            </a:r>
          </a:p>
        </p:txBody>
      </p:sp>
      <p:pic>
        <p:nvPicPr>
          <p:cNvPr id="6" name="Picture 5">
            <a:extLst>
              <a:ext uri="{FF2B5EF4-FFF2-40B4-BE49-F238E27FC236}">
                <a16:creationId xmlns:a16="http://schemas.microsoft.com/office/drawing/2014/main" id="{D0B43125-DE11-B311-B3DA-F35F48F96CDF}"/>
              </a:ext>
            </a:extLst>
          </p:cNvPr>
          <p:cNvPicPr>
            <a:picLocks noChangeAspect="1"/>
          </p:cNvPicPr>
          <p:nvPr/>
        </p:nvPicPr>
        <p:blipFill>
          <a:blip r:embed="rId2"/>
          <a:stretch>
            <a:fillRect/>
          </a:stretch>
        </p:blipFill>
        <p:spPr>
          <a:xfrm>
            <a:off x="4189957" y="1784385"/>
            <a:ext cx="3240858" cy="3055117"/>
          </a:xfrm>
          <a:prstGeom prst="rect">
            <a:avLst/>
          </a:prstGeom>
        </p:spPr>
      </p:pic>
    </p:spTree>
    <p:extLst>
      <p:ext uri="{BB962C8B-B14F-4D97-AF65-F5344CB8AC3E}">
        <p14:creationId xmlns:p14="http://schemas.microsoft.com/office/powerpoint/2010/main" val="3442386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F58B5-966A-EF44-5802-D4AE4FA42F38}"/>
              </a:ext>
            </a:extLst>
          </p:cNvPr>
          <p:cNvSpPr txBox="1">
            <a:spLocks/>
          </p:cNvSpPr>
          <p:nvPr/>
        </p:nvSpPr>
        <p:spPr>
          <a:xfrm>
            <a:off x="4813471" y="400695"/>
            <a:ext cx="1720893" cy="620394"/>
          </a:xfrm>
          <a:prstGeom prst="rect">
            <a:avLst/>
          </a:prstGeom>
        </p:spPr>
        <p:txBody>
          <a:bodyPr anchor="b">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800" dirty="0"/>
              <a:t>Agenda</a:t>
            </a:r>
          </a:p>
        </p:txBody>
      </p:sp>
      <p:sp>
        <p:nvSpPr>
          <p:cNvPr id="2" name="TextBox 1">
            <a:extLst>
              <a:ext uri="{FF2B5EF4-FFF2-40B4-BE49-F238E27FC236}">
                <a16:creationId xmlns:a16="http://schemas.microsoft.com/office/drawing/2014/main" id="{09A7F559-6E95-492F-0EEE-65DD76E3E0C2}"/>
              </a:ext>
            </a:extLst>
          </p:cNvPr>
          <p:cNvSpPr txBox="1"/>
          <p:nvPr/>
        </p:nvSpPr>
        <p:spPr>
          <a:xfrm>
            <a:off x="3745187" y="2082523"/>
            <a:ext cx="4970988" cy="646331"/>
          </a:xfrm>
          <a:prstGeom prst="rect">
            <a:avLst/>
          </a:prstGeom>
          <a:noFill/>
        </p:spPr>
        <p:txBody>
          <a:bodyPr wrap="square" rtlCol="0">
            <a:spAutoFit/>
          </a:bodyPr>
          <a:lstStyle/>
          <a:p>
            <a:r>
              <a:rPr lang="en-US" sz="3600" b="1" dirty="0"/>
              <a:t>SQL Server Module</a:t>
            </a:r>
          </a:p>
        </p:txBody>
      </p:sp>
      <p:sp>
        <p:nvSpPr>
          <p:cNvPr id="3" name="TextBox 2">
            <a:extLst>
              <a:ext uri="{FF2B5EF4-FFF2-40B4-BE49-F238E27FC236}">
                <a16:creationId xmlns:a16="http://schemas.microsoft.com/office/drawing/2014/main" id="{A20696CB-0159-DA1A-5E07-E7050CCE67FF}"/>
              </a:ext>
            </a:extLst>
          </p:cNvPr>
          <p:cNvSpPr txBox="1"/>
          <p:nvPr/>
        </p:nvSpPr>
        <p:spPr>
          <a:xfrm>
            <a:off x="3299626" y="2888865"/>
            <a:ext cx="6051478" cy="646331"/>
          </a:xfrm>
          <a:prstGeom prst="rect">
            <a:avLst/>
          </a:prstGeom>
          <a:noFill/>
        </p:spPr>
        <p:txBody>
          <a:bodyPr wrap="square" rtlCol="0">
            <a:spAutoFit/>
          </a:bodyPr>
          <a:lstStyle/>
          <a:p>
            <a:r>
              <a:rPr lang="en-US" sz="3600" b="1" dirty="0" err="1"/>
              <a:t>ITOpsVerification</a:t>
            </a:r>
            <a:r>
              <a:rPr lang="en-US" sz="3600" b="1" dirty="0"/>
              <a:t> Module</a:t>
            </a:r>
          </a:p>
        </p:txBody>
      </p:sp>
      <p:sp>
        <p:nvSpPr>
          <p:cNvPr id="7" name="TextBox 6">
            <a:extLst>
              <a:ext uri="{FF2B5EF4-FFF2-40B4-BE49-F238E27FC236}">
                <a16:creationId xmlns:a16="http://schemas.microsoft.com/office/drawing/2014/main" id="{365C60C0-8A9A-D554-6FE3-EB994C06AED0}"/>
              </a:ext>
            </a:extLst>
          </p:cNvPr>
          <p:cNvSpPr txBox="1"/>
          <p:nvPr/>
        </p:nvSpPr>
        <p:spPr>
          <a:xfrm>
            <a:off x="2687582" y="1276181"/>
            <a:ext cx="7275567" cy="646331"/>
          </a:xfrm>
          <a:prstGeom prst="rect">
            <a:avLst/>
          </a:prstGeom>
          <a:noFill/>
        </p:spPr>
        <p:txBody>
          <a:bodyPr wrap="square" rtlCol="0">
            <a:spAutoFit/>
          </a:bodyPr>
          <a:lstStyle/>
          <a:p>
            <a:r>
              <a:rPr lang="en-US" sz="3600" b="1" dirty="0" err="1"/>
              <a:t>LynxGate</a:t>
            </a:r>
            <a:r>
              <a:rPr lang="en-US" sz="3600" b="1" dirty="0"/>
              <a:t> Automation Process</a:t>
            </a:r>
          </a:p>
        </p:txBody>
      </p:sp>
      <p:sp>
        <p:nvSpPr>
          <p:cNvPr id="5" name="TextBox 4">
            <a:extLst>
              <a:ext uri="{FF2B5EF4-FFF2-40B4-BE49-F238E27FC236}">
                <a16:creationId xmlns:a16="http://schemas.microsoft.com/office/drawing/2014/main" id="{D28BF2AA-3CDC-231B-579E-B80E563C47EF}"/>
              </a:ext>
            </a:extLst>
          </p:cNvPr>
          <p:cNvSpPr txBox="1"/>
          <p:nvPr/>
        </p:nvSpPr>
        <p:spPr>
          <a:xfrm>
            <a:off x="4957458" y="3694313"/>
            <a:ext cx="1432917" cy="646331"/>
          </a:xfrm>
          <a:prstGeom prst="rect">
            <a:avLst/>
          </a:prstGeom>
          <a:noFill/>
        </p:spPr>
        <p:txBody>
          <a:bodyPr wrap="square" rtlCol="0">
            <a:spAutoFit/>
          </a:bodyPr>
          <a:lstStyle/>
          <a:p>
            <a:r>
              <a:rPr lang="en-US" sz="3600" b="1" dirty="0"/>
              <a:t>Demo</a:t>
            </a:r>
          </a:p>
        </p:txBody>
      </p:sp>
    </p:spTree>
    <p:extLst>
      <p:ext uri="{BB962C8B-B14F-4D97-AF65-F5344CB8AC3E}">
        <p14:creationId xmlns:p14="http://schemas.microsoft.com/office/powerpoint/2010/main" val="12660476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37BF6-1663-F44F-D4B2-4361756D1C3A}"/>
              </a:ext>
            </a:extLst>
          </p:cNvPr>
          <p:cNvPicPr>
            <a:picLocks noChangeAspect="1"/>
          </p:cNvPicPr>
          <p:nvPr/>
        </p:nvPicPr>
        <p:blipFill rotWithShape="1">
          <a:blip r:embed="rId3"/>
          <a:srcRect t="18900" r="1" b="4946"/>
          <a:stretch/>
        </p:blipFill>
        <p:spPr>
          <a:xfrm>
            <a:off x="6229168" y="862397"/>
            <a:ext cx="5367681" cy="48191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3BF7F47D-62FB-124B-66EC-0D240D10EE64}"/>
              </a:ext>
            </a:extLst>
          </p:cNvPr>
          <p:cNvSpPr txBox="1"/>
          <p:nvPr/>
        </p:nvSpPr>
        <p:spPr>
          <a:xfrm>
            <a:off x="128776" y="30781"/>
            <a:ext cx="4055214" cy="597674"/>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b="1" dirty="0">
                <a:latin typeface="+mj-lt"/>
                <a:ea typeface="+mj-ea"/>
                <a:cs typeface="+mj-cs"/>
              </a:rPr>
              <a:t>Who is Bruce Stump</a:t>
            </a:r>
          </a:p>
        </p:txBody>
      </p:sp>
      <p:cxnSp>
        <p:nvCxnSpPr>
          <p:cNvPr id="7" name="Straight Connector 6">
            <a:extLst>
              <a:ext uri="{FF2B5EF4-FFF2-40B4-BE49-F238E27FC236}">
                <a16:creationId xmlns:a16="http://schemas.microsoft.com/office/drawing/2014/main" id="{3BC0FF4E-AE91-2E37-92D9-0D70CB87CD13}"/>
              </a:ext>
            </a:extLst>
          </p:cNvPr>
          <p:cNvCxnSpPr>
            <a:cxnSpLocks/>
          </p:cNvCxnSpPr>
          <p:nvPr/>
        </p:nvCxnSpPr>
        <p:spPr>
          <a:xfrm>
            <a:off x="150811" y="598531"/>
            <a:ext cx="3753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C66DB38-600C-69BE-CF90-DB7B61AA1CB6}"/>
              </a:ext>
            </a:extLst>
          </p:cNvPr>
          <p:cNvSpPr/>
          <p:nvPr/>
        </p:nvSpPr>
        <p:spPr>
          <a:xfrm>
            <a:off x="128776" y="718549"/>
            <a:ext cx="4579480" cy="584775"/>
          </a:xfrm>
          <a:prstGeom prst="rect">
            <a:avLst/>
          </a:prstGeom>
          <a:noFill/>
        </p:spPr>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 Administrator</a:t>
            </a:r>
          </a:p>
        </p:txBody>
      </p:sp>
      <p:pic>
        <p:nvPicPr>
          <p:cNvPr id="10" name="Picture 9">
            <a:extLst>
              <a:ext uri="{FF2B5EF4-FFF2-40B4-BE49-F238E27FC236}">
                <a16:creationId xmlns:a16="http://schemas.microsoft.com/office/drawing/2014/main" id="{92D05ACF-1E63-F06C-F20E-9FE9CADF1541}"/>
              </a:ext>
            </a:extLst>
          </p:cNvPr>
          <p:cNvPicPr>
            <a:picLocks noChangeAspect="1"/>
          </p:cNvPicPr>
          <p:nvPr/>
        </p:nvPicPr>
        <p:blipFill>
          <a:blip r:embed="rId4"/>
          <a:stretch>
            <a:fillRect/>
          </a:stretch>
        </p:blipFill>
        <p:spPr>
          <a:xfrm>
            <a:off x="604207" y="4309948"/>
            <a:ext cx="1371600" cy="1371600"/>
          </a:xfrm>
          <a:prstGeom prst="rect">
            <a:avLst/>
          </a:prstGeom>
        </p:spPr>
      </p:pic>
      <p:pic>
        <p:nvPicPr>
          <p:cNvPr id="14" name="Picture 13">
            <a:extLst>
              <a:ext uri="{FF2B5EF4-FFF2-40B4-BE49-F238E27FC236}">
                <a16:creationId xmlns:a16="http://schemas.microsoft.com/office/drawing/2014/main" id="{B4B51D31-25C0-2A1D-2EFC-85BCCC7E0C44}"/>
              </a:ext>
            </a:extLst>
          </p:cNvPr>
          <p:cNvPicPr>
            <a:picLocks noChangeAspect="1"/>
          </p:cNvPicPr>
          <p:nvPr/>
        </p:nvPicPr>
        <p:blipFill>
          <a:blip r:embed="rId5"/>
          <a:stretch>
            <a:fillRect/>
          </a:stretch>
        </p:blipFill>
        <p:spPr>
          <a:xfrm>
            <a:off x="3253574" y="2109061"/>
            <a:ext cx="1371600" cy="1373794"/>
          </a:xfrm>
          <a:prstGeom prst="rect">
            <a:avLst/>
          </a:prstGeom>
        </p:spPr>
      </p:pic>
      <p:pic>
        <p:nvPicPr>
          <p:cNvPr id="18" name="Picture 17">
            <a:extLst>
              <a:ext uri="{FF2B5EF4-FFF2-40B4-BE49-F238E27FC236}">
                <a16:creationId xmlns:a16="http://schemas.microsoft.com/office/drawing/2014/main" id="{02B15423-9465-860D-FF65-C78102CA0C71}"/>
              </a:ext>
            </a:extLst>
          </p:cNvPr>
          <p:cNvPicPr>
            <a:picLocks noChangeAspect="1"/>
          </p:cNvPicPr>
          <p:nvPr/>
        </p:nvPicPr>
        <p:blipFill>
          <a:blip r:embed="rId6"/>
          <a:stretch>
            <a:fillRect/>
          </a:stretch>
        </p:blipFill>
        <p:spPr>
          <a:xfrm>
            <a:off x="3216201" y="4309948"/>
            <a:ext cx="1371600" cy="1371600"/>
          </a:xfrm>
          <a:prstGeom prst="rect">
            <a:avLst/>
          </a:prstGeom>
        </p:spPr>
      </p:pic>
      <p:pic>
        <p:nvPicPr>
          <p:cNvPr id="20" name="Picture 19">
            <a:extLst>
              <a:ext uri="{FF2B5EF4-FFF2-40B4-BE49-F238E27FC236}">
                <a16:creationId xmlns:a16="http://schemas.microsoft.com/office/drawing/2014/main" id="{B750A233-3BFB-4C53-3DF8-65132A3E2DDE}"/>
              </a:ext>
            </a:extLst>
          </p:cNvPr>
          <p:cNvPicPr>
            <a:picLocks noChangeAspect="1"/>
          </p:cNvPicPr>
          <p:nvPr/>
        </p:nvPicPr>
        <p:blipFill>
          <a:blip r:embed="rId7"/>
          <a:stretch>
            <a:fillRect/>
          </a:stretch>
        </p:blipFill>
        <p:spPr>
          <a:xfrm>
            <a:off x="604208" y="2108367"/>
            <a:ext cx="1371600" cy="1373795"/>
          </a:xfrm>
          <a:prstGeom prst="rect">
            <a:avLst/>
          </a:prstGeom>
        </p:spPr>
      </p:pic>
      <p:sp>
        <p:nvSpPr>
          <p:cNvPr id="22" name="Rectangle 21">
            <a:extLst>
              <a:ext uri="{FF2B5EF4-FFF2-40B4-BE49-F238E27FC236}">
                <a16:creationId xmlns:a16="http://schemas.microsoft.com/office/drawing/2014/main" id="{E1902222-3CE5-4693-37F3-0AE3464383A2}"/>
              </a:ext>
            </a:extLst>
          </p:cNvPr>
          <p:cNvSpPr/>
          <p:nvPr/>
        </p:nvSpPr>
        <p:spPr>
          <a:xfrm>
            <a:off x="22387" y="1547992"/>
            <a:ext cx="258275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Teacher’s Credit Union</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D5D8424D-776D-D97E-1A99-CEF51380DE2E}"/>
              </a:ext>
            </a:extLst>
          </p:cNvPr>
          <p:cNvSpPr/>
          <p:nvPr/>
        </p:nvSpPr>
        <p:spPr>
          <a:xfrm>
            <a:off x="3422543" y="1547992"/>
            <a:ext cx="958917"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GitHub</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6698542F-4C41-E08A-FBB8-FBA1059C6B47}"/>
              </a:ext>
            </a:extLst>
          </p:cNvPr>
          <p:cNvSpPr/>
          <p:nvPr/>
        </p:nvSpPr>
        <p:spPr>
          <a:xfrm>
            <a:off x="761464" y="3765409"/>
            <a:ext cx="105708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LinkedIn</a:t>
            </a:r>
          </a:p>
        </p:txBody>
      </p:sp>
      <p:sp>
        <p:nvSpPr>
          <p:cNvPr id="25" name="Rectangle 24">
            <a:extLst>
              <a:ext uri="{FF2B5EF4-FFF2-40B4-BE49-F238E27FC236}">
                <a16:creationId xmlns:a16="http://schemas.microsoft.com/office/drawing/2014/main" id="{240BDD40-03F1-0C8A-C147-9C5E48AEF267}"/>
              </a:ext>
            </a:extLst>
          </p:cNvPr>
          <p:cNvSpPr/>
          <p:nvPr/>
        </p:nvSpPr>
        <p:spPr>
          <a:xfrm>
            <a:off x="3422543" y="3765409"/>
            <a:ext cx="936475"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Twitter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79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FE2C2-B065-E8FE-4FE5-74BDA1715B9B}"/>
              </a:ext>
            </a:extLst>
          </p:cNvPr>
          <p:cNvSpPr txBox="1"/>
          <p:nvPr/>
        </p:nvSpPr>
        <p:spPr>
          <a:xfrm>
            <a:off x="114300" y="695506"/>
            <a:ext cx="11963400" cy="190500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800" b="1" kern="1200" dirty="0">
                <a:latin typeface="+mj-lt"/>
                <a:ea typeface="+mj-ea"/>
                <a:cs typeface="+mj-cs"/>
              </a:rPr>
              <a:t>     Source Files for Presentation (GitHub)</a:t>
            </a:r>
          </a:p>
          <a:p>
            <a:pPr>
              <a:lnSpc>
                <a:spcPct val="90000"/>
              </a:lnSpc>
              <a:spcBef>
                <a:spcPct val="0"/>
              </a:spcBef>
              <a:spcAft>
                <a:spcPts val="600"/>
              </a:spcAft>
            </a:pPr>
            <a:endParaRPr lang="en-US" sz="3400" b="1" kern="1200" dirty="0">
              <a:latin typeface="+mj-lt"/>
              <a:ea typeface="+mj-ea"/>
              <a:cs typeface="+mj-cs"/>
            </a:endParaRPr>
          </a:p>
          <a:p>
            <a:pPr>
              <a:lnSpc>
                <a:spcPct val="90000"/>
              </a:lnSpc>
              <a:spcBef>
                <a:spcPct val="0"/>
              </a:spcBef>
              <a:spcAft>
                <a:spcPts val="600"/>
              </a:spcAft>
            </a:pPr>
            <a:r>
              <a:rPr lang="en-US" sz="3200" kern="1200" dirty="0">
                <a:latin typeface="+mj-lt"/>
                <a:ea typeface="+mj-ea"/>
                <a:cs typeface="+mj-cs"/>
              </a:rPr>
              <a:t>https://github.com/bstump101/PowerShellWithSQLStatementDataGathering</a:t>
            </a:r>
          </a:p>
        </p:txBody>
      </p:sp>
    </p:spTree>
    <p:extLst>
      <p:ext uri="{BB962C8B-B14F-4D97-AF65-F5344CB8AC3E}">
        <p14:creationId xmlns:p14="http://schemas.microsoft.com/office/powerpoint/2010/main" val="1393241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5DEC14-0A82-6FDC-CA00-C9851F29C210}"/>
              </a:ext>
            </a:extLst>
          </p:cNvPr>
          <p:cNvSpPr txBox="1"/>
          <p:nvPr/>
        </p:nvSpPr>
        <p:spPr>
          <a:xfrm>
            <a:off x="568627" y="1324510"/>
            <a:ext cx="5105400" cy="352505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500" dirty="0">
                <a:solidFill>
                  <a:schemeClr val="tx1">
                    <a:alpha val="80000"/>
                  </a:schemeClr>
                </a:solidFill>
              </a:rPr>
              <a:t>Teachers Credit Union is a not-for-profit financial institution in Indiana and southwest Michigan that was founded in 1931 in South Bend, Indiana.</a:t>
            </a:r>
          </a:p>
          <a:p>
            <a:pPr indent="-228600">
              <a:lnSpc>
                <a:spcPct val="90000"/>
              </a:lnSpc>
              <a:spcAft>
                <a:spcPts val="600"/>
              </a:spcAft>
              <a:buFont typeface="Arial" panose="020B0604020202020204" pitchFamily="34" charset="0"/>
              <a:buChar char="•"/>
            </a:pPr>
            <a:endParaRPr lang="en-US" sz="3500" dirty="0">
              <a:solidFill>
                <a:schemeClr val="tx1">
                  <a:alpha val="80000"/>
                </a:schemeClr>
              </a:solidFill>
            </a:endParaRPr>
          </a:p>
          <a:p>
            <a:pPr>
              <a:lnSpc>
                <a:spcPct val="90000"/>
              </a:lnSpc>
              <a:spcAft>
                <a:spcPts val="600"/>
              </a:spcAft>
            </a:pPr>
            <a:r>
              <a:rPr lang="en-US" sz="3500" dirty="0">
                <a:solidFill>
                  <a:schemeClr val="tx1">
                    <a:alpha val="80000"/>
                  </a:schemeClr>
                </a:solidFill>
                <a:hlinkClick r:id="rId3">
                  <a:extLst>
                    <a:ext uri="{A12FA001-AC4F-418D-AE19-62706E023703}">
                      <ahyp:hlinkClr xmlns:ahyp="http://schemas.microsoft.com/office/drawing/2018/hyperlinkcolor" val="tx"/>
                    </a:ext>
                  </a:extLst>
                </a:hlinkClick>
              </a:rPr>
              <a:t>https://www.tcunet.com/</a:t>
            </a:r>
            <a:endParaRPr lang="en-US" sz="3500" dirty="0">
              <a:solidFill>
                <a:schemeClr val="tx1">
                  <a:alpha val="80000"/>
                </a:schemeClr>
              </a:solidFill>
            </a:endParaRPr>
          </a:p>
          <a:p>
            <a:pPr>
              <a:lnSpc>
                <a:spcPct val="90000"/>
              </a:lnSpc>
              <a:spcAft>
                <a:spcPts val="600"/>
              </a:spcAft>
            </a:pPr>
            <a:endParaRPr lang="en-US" sz="2400" dirty="0">
              <a:solidFill>
                <a:schemeClr val="tx1">
                  <a:alpha val="80000"/>
                </a:schemeClr>
              </a:solidFill>
            </a:endParaRPr>
          </a:p>
        </p:txBody>
      </p:sp>
      <p:sp>
        <p:nvSpPr>
          <p:cNvPr id="4" name="Rectangle 3">
            <a:extLst>
              <a:ext uri="{FF2B5EF4-FFF2-40B4-BE49-F238E27FC236}">
                <a16:creationId xmlns:a16="http://schemas.microsoft.com/office/drawing/2014/main" id="{BB696494-0F63-A4B7-4507-AE000D66AAB1}"/>
              </a:ext>
            </a:extLst>
          </p:cNvPr>
          <p:cNvSpPr/>
          <p:nvPr/>
        </p:nvSpPr>
        <p:spPr>
          <a:xfrm>
            <a:off x="10414000" y="5181600"/>
            <a:ext cx="1587500" cy="5217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building, town&#10;&#10;Description automatically generated">
            <a:extLst>
              <a:ext uri="{FF2B5EF4-FFF2-40B4-BE49-F238E27FC236}">
                <a16:creationId xmlns:a16="http://schemas.microsoft.com/office/drawing/2014/main" id="{FB00C7BF-DEA3-E8E9-9CDD-0330A30445B3}"/>
              </a:ext>
            </a:extLst>
          </p:cNvPr>
          <p:cNvPicPr>
            <a:picLocks noChangeAspect="1"/>
          </p:cNvPicPr>
          <p:nvPr/>
        </p:nvPicPr>
        <p:blipFill rotWithShape="1">
          <a:blip r:embed="rId4">
            <a:extLst>
              <a:ext uri="{28A0092B-C50C-407E-A947-70E740481C1C}">
                <a14:useLocalDpi xmlns:a14="http://schemas.microsoft.com/office/drawing/2010/main" val="0"/>
              </a:ext>
            </a:extLst>
          </a:blip>
          <a:srcRect l="31082" r="3811" b="1"/>
          <a:stretch/>
        </p:blipFill>
        <p:spPr>
          <a:xfrm>
            <a:off x="6219825" y="477837"/>
            <a:ext cx="5259605" cy="5056188"/>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Tree>
    <p:extLst>
      <p:ext uri="{BB962C8B-B14F-4D97-AF65-F5344CB8AC3E}">
        <p14:creationId xmlns:p14="http://schemas.microsoft.com/office/powerpoint/2010/main" val="34822960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F6A5C6-4B3C-A0E3-21E3-F39EAD5A6A74}"/>
              </a:ext>
            </a:extLst>
          </p:cNvPr>
          <p:cNvSpPr txBox="1"/>
          <p:nvPr/>
        </p:nvSpPr>
        <p:spPr>
          <a:xfrm>
            <a:off x="3411639" y="350734"/>
            <a:ext cx="4304254" cy="486713"/>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Systems Administrator Role</a:t>
            </a:r>
          </a:p>
        </p:txBody>
      </p:sp>
      <p:sp>
        <p:nvSpPr>
          <p:cNvPr id="5" name="TextBox 4">
            <a:extLst>
              <a:ext uri="{FF2B5EF4-FFF2-40B4-BE49-F238E27FC236}">
                <a16:creationId xmlns:a16="http://schemas.microsoft.com/office/drawing/2014/main" id="{D0125EA3-D3AF-520C-C456-E725B9963441}"/>
              </a:ext>
            </a:extLst>
          </p:cNvPr>
          <p:cNvSpPr txBox="1"/>
          <p:nvPr/>
        </p:nvSpPr>
        <p:spPr>
          <a:xfrm>
            <a:off x="168659" y="5392029"/>
            <a:ext cx="9318661" cy="584775"/>
          </a:xfrm>
          <a:prstGeom prst="rect">
            <a:avLst/>
          </a:prstGeom>
          <a:noFill/>
        </p:spPr>
        <p:txBody>
          <a:bodyPr wrap="square">
            <a:spAutoFit/>
          </a:bodyPr>
          <a:lstStyle/>
          <a:p>
            <a:pPr>
              <a:spcAft>
                <a:spcPts val="600"/>
              </a:spcAft>
            </a:pPr>
            <a:r>
              <a:rPr lang="en-US" sz="3200" b="1" dirty="0"/>
              <a:t>What if service depends on transactional data?</a:t>
            </a:r>
          </a:p>
        </p:txBody>
      </p:sp>
      <p:sp>
        <p:nvSpPr>
          <p:cNvPr id="4" name="Rectangle 3">
            <a:extLst>
              <a:ext uri="{FF2B5EF4-FFF2-40B4-BE49-F238E27FC236}">
                <a16:creationId xmlns:a16="http://schemas.microsoft.com/office/drawing/2014/main" id="{5CDD7C55-DB38-1AAD-CE60-9031BE4C4D5C}"/>
              </a:ext>
            </a:extLst>
          </p:cNvPr>
          <p:cNvSpPr/>
          <p:nvPr/>
        </p:nvSpPr>
        <p:spPr>
          <a:xfrm>
            <a:off x="3938324" y="1020868"/>
            <a:ext cx="2863284"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Applications</a:t>
            </a:r>
          </a:p>
        </p:txBody>
      </p:sp>
      <p:sp>
        <p:nvSpPr>
          <p:cNvPr id="8" name="Rectangle 7">
            <a:extLst>
              <a:ext uri="{FF2B5EF4-FFF2-40B4-BE49-F238E27FC236}">
                <a16:creationId xmlns:a16="http://schemas.microsoft.com/office/drawing/2014/main" id="{55B1B8DD-4178-396A-BE26-B6501A92B7EA}"/>
              </a:ext>
            </a:extLst>
          </p:cNvPr>
          <p:cNvSpPr/>
          <p:nvPr/>
        </p:nvSpPr>
        <p:spPr>
          <a:xfrm>
            <a:off x="4225390" y="1709526"/>
            <a:ext cx="2289152"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Processes</a:t>
            </a:r>
          </a:p>
        </p:txBody>
      </p:sp>
      <p:sp>
        <p:nvSpPr>
          <p:cNvPr id="9" name="Rectangle 8">
            <a:extLst>
              <a:ext uri="{FF2B5EF4-FFF2-40B4-BE49-F238E27FC236}">
                <a16:creationId xmlns:a16="http://schemas.microsoft.com/office/drawing/2014/main" id="{9780BDD0-375B-238D-9507-5000707468BA}"/>
              </a:ext>
            </a:extLst>
          </p:cNvPr>
          <p:cNvSpPr/>
          <p:nvPr/>
        </p:nvSpPr>
        <p:spPr>
          <a:xfrm>
            <a:off x="4378701" y="2313434"/>
            <a:ext cx="198252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Services</a:t>
            </a:r>
          </a:p>
        </p:txBody>
      </p:sp>
      <p:sp>
        <p:nvSpPr>
          <p:cNvPr id="10" name="Rectangle 9">
            <a:extLst>
              <a:ext uri="{FF2B5EF4-FFF2-40B4-BE49-F238E27FC236}">
                <a16:creationId xmlns:a16="http://schemas.microsoft.com/office/drawing/2014/main" id="{AE32147D-9801-F109-C7A0-0BC2356C8B59}"/>
              </a:ext>
            </a:extLst>
          </p:cNvPr>
          <p:cNvSpPr/>
          <p:nvPr/>
        </p:nvSpPr>
        <p:spPr>
          <a:xfrm>
            <a:off x="4225390" y="2917342"/>
            <a:ext cx="2396810"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Databases</a:t>
            </a:r>
          </a:p>
        </p:txBody>
      </p:sp>
      <p:sp>
        <p:nvSpPr>
          <p:cNvPr id="11" name="Rectangle 10">
            <a:extLst>
              <a:ext uri="{FF2B5EF4-FFF2-40B4-BE49-F238E27FC236}">
                <a16:creationId xmlns:a16="http://schemas.microsoft.com/office/drawing/2014/main" id="{83C2731E-7661-5DA9-0258-AC96CFB73B6E}"/>
              </a:ext>
            </a:extLst>
          </p:cNvPr>
          <p:cNvSpPr/>
          <p:nvPr/>
        </p:nvSpPr>
        <p:spPr>
          <a:xfrm>
            <a:off x="4049668" y="3563577"/>
            <a:ext cx="2748253"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Networking</a:t>
            </a:r>
          </a:p>
        </p:txBody>
      </p:sp>
      <p:sp>
        <p:nvSpPr>
          <p:cNvPr id="12" name="Rectangle 11">
            <a:extLst>
              <a:ext uri="{FF2B5EF4-FFF2-40B4-BE49-F238E27FC236}">
                <a16:creationId xmlns:a16="http://schemas.microsoft.com/office/drawing/2014/main" id="{2AE0884B-8718-0D3F-DA31-179FCDD1A82C}"/>
              </a:ext>
            </a:extLst>
          </p:cNvPr>
          <p:cNvSpPr/>
          <p:nvPr/>
        </p:nvSpPr>
        <p:spPr>
          <a:xfrm>
            <a:off x="4827990" y="3988927"/>
            <a:ext cx="1083950" cy="923330"/>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Etc</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Tree>
    <p:extLst>
      <p:ext uri="{BB962C8B-B14F-4D97-AF65-F5344CB8AC3E}">
        <p14:creationId xmlns:p14="http://schemas.microsoft.com/office/powerpoint/2010/main" val="36277692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2D3E2-CE18-50E8-AE67-814443B6A649}"/>
              </a:ext>
            </a:extLst>
          </p:cNvPr>
          <p:cNvSpPr txBox="1"/>
          <p:nvPr/>
        </p:nvSpPr>
        <p:spPr>
          <a:xfrm>
            <a:off x="4870281" y="619958"/>
            <a:ext cx="1551067" cy="520474"/>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dirty="0">
                <a:latin typeface="+mj-lt"/>
                <a:ea typeface="+mj-ea"/>
                <a:cs typeface="+mj-cs"/>
              </a:rPr>
              <a:t>Problem</a:t>
            </a:r>
            <a:endParaRPr lang="en-US" sz="2800" kern="1200" dirty="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C122147B-5E35-1053-D3FD-402AD784BD78}"/>
              </a:ext>
            </a:extLst>
          </p:cNvPr>
          <p:cNvSpPr/>
          <p:nvPr/>
        </p:nvSpPr>
        <p:spPr>
          <a:xfrm>
            <a:off x="3016029" y="1588926"/>
            <a:ext cx="583909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Monitor ATM Transactions</a:t>
            </a:r>
          </a:p>
        </p:txBody>
      </p:sp>
    </p:spTree>
    <p:extLst>
      <p:ext uri="{BB962C8B-B14F-4D97-AF65-F5344CB8AC3E}">
        <p14:creationId xmlns:p14="http://schemas.microsoft.com/office/powerpoint/2010/main" val="7443617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F7FF22093805478C1AC3DECA046AE2" ma:contentTypeVersion="8" ma:contentTypeDescription="Create a new document." ma:contentTypeScope="" ma:versionID="355f70b62edaa6431edc676a4e077378">
  <xsd:schema xmlns:xsd="http://www.w3.org/2001/XMLSchema" xmlns:xs="http://www.w3.org/2001/XMLSchema" xmlns:p="http://schemas.microsoft.com/office/2006/metadata/properties" xmlns:ns3="645951c4-77b2-4271-8f10-a0d3c1e36172" xmlns:ns4="4999cf13-cb53-4a3d-a90e-c2f6e51a4028" targetNamespace="http://schemas.microsoft.com/office/2006/metadata/properties" ma:root="true" ma:fieldsID="2227e73c82c8b7740b460282c33c29e7" ns3:_="" ns4:_="">
    <xsd:import namespace="645951c4-77b2-4271-8f10-a0d3c1e36172"/>
    <xsd:import namespace="4999cf13-cb53-4a3d-a90e-c2f6e51a402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951c4-77b2-4271-8f10-a0d3c1e36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99cf13-cb53-4a3d-a90e-c2f6e51a40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8DF68D-5FB3-440F-B135-BC13D85A75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951c4-77b2-4271-8f10-a0d3c1e36172"/>
    <ds:schemaRef ds:uri="4999cf13-cb53-4a3d-a90e-c2f6e51a40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22064C-1319-48D9-99A8-E6155754BCCB}">
  <ds:schemaRefs>
    <ds:schemaRef ds:uri="http://schemas.microsoft.com/sharepoint/v3/contenttype/forms"/>
  </ds:schemaRefs>
</ds:datastoreItem>
</file>

<file path=customXml/itemProps3.xml><?xml version="1.0" encoding="utf-8"?>
<ds:datastoreItem xmlns:ds="http://schemas.openxmlformats.org/officeDocument/2006/customXml" ds:itemID="{92A6475F-74BE-49E2-AA53-D5190570A614}">
  <ds:schemaRefs>
    <ds:schemaRef ds:uri="645951c4-77b2-4271-8f10-a0d3c1e3617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999cf13-cb53-4a3d-a90e-c2f6e51a4028"/>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11574</TotalTime>
  <Words>516</Words>
  <Application>Microsoft Office PowerPoint</Application>
  <PresentationFormat>Widescreen</PresentationFormat>
  <Paragraphs>99</Paragraphs>
  <Slides>35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James Petty</dc:creator>
  <cp:lastModifiedBy>Bruce Stump</cp:lastModifiedBy>
  <cp:revision>84</cp:revision>
  <dcterms:created xsi:type="dcterms:W3CDTF">2020-10-05T21:13:15Z</dcterms:created>
  <dcterms:modified xsi:type="dcterms:W3CDTF">2023-04-27T14:42:23Z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0x010100F4F7FF22093805478C1AC3DECA046AE2</vt:lpwstr>
  </property>
</Properties>
</file>